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Override57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60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64.xml" ContentType="application/vnd.openxmlformats-officedocument.themeOverr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heme/themeOverride65.xml" ContentType="application/vnd.openxmlformats-officedocument.themeOverride+xml"/>
  <Override PartName="/ppt/notesSlides/notesSlide48.xml" ContentType="application/vnd.openxmlformats-officedocument.presentationml.notesSlide+xml"/>
  <Override PartName="/ppt/theme/themeOverride66.xml" ContentType="application/vnd.openxmlformats-officedocument.themeOverride+xml"/>
  <Override PartName="/ppt/notesSlides/notesSlide49.xml" ContentType="application/vnd.openxmlformats-officedocument.presentationml.notesSlide+xml"/>
  <Override PartName="/ppt/theme/themeOverride67.xml" ContentType="application/vnd.openxmlformats-officedocument.themeOverride+xml"/>
  <Override PartName="/ppt/notesSlides/notesSlide50.xml" ContentType="application/vnd.openxmlformats-officedocument.presentationml.notesSlide+xml"/>
  <Override PartName="/ppt/theme/themeOverride68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heme/themeOverride69.xml" ContentType="application/vnd.openxmlformats-officedocument.themeOverride+xml"/>
  <Override PartName="/ppt/notesSlides/notesSlide53.xml" ContentType="application/vnd.openxmlformats-officedocument.presentationml.notesSlide+xml"/>
  <Override PartName="/ppt/theme/themeOverride70.xml" ContentType="application/vnd.openxmlformats-officedocument.themeOverride+xml"/>
  <Override PartName="/ppt/notesSlides/notesSlide54.xml" ContentType="application/vnd.openxmlformats-officedocument.presentationml.notesSlide+xml"/>
  <Override PartName="/ppt/theme/themeOverride7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  <p:sldMasterId id="2147483899" r:id="rId2"/>
  </p:sldMasterIdLst>
  <p:notesMasterIdLst>
    <p:notesMasterId r:id="rId86"/>
  </p:notesMasterIdLst>
  <p:handoutMasterIdLst>
    <p:handoutMasterId r:id="rId87"/>
  </p:handoutMasterIdLst>
  <p:sldIdLst>
    <p:sldId id="451" r:id="rId3"/>
    <p:sldId id="456" r:id="rId4"/>
    <p:sldId id="292" r:id="rId5"/>
    <p:sldId id="450" r:id="rId6"/>
    <p:sldId id="457" r:id="rId7"/>
    <p:sldId id="425" r:id="rId8"/>
    <p:sldId id="458" r:id="rId9"/>
    <p:sldId id="426" r:id="rId10"/>
    <p:sldId id="267" r:id="rId11"/>
    <p:sldId id="303" r:id="rId12"/>
    <p:sldId id="274" r:id="rId13"/>
    <p:sldId id="275" r:id="rId14"/>
    <p:sldId id="347" r:id="rId15"/>
    <p:sldId id="278" r:id="rId16"/>
    <p:sldId id="277" r:id="rId17"/>
    <p:sldId id="276" r:id="rId18"/>
    <p:sldId id="293" r:id="rId19"/>
    <p:sldId id="279" r:id="rId20"/>
    <p:sldId id="280" r:id="rId21"/>
    <p:sldId id="281" r:id="rId22"/>
    <p:sldId id="283" r:id="rId23"/>
    <p:sldId id="412" r:id="rId24"/>
    <p:sldId id="348" r:id="rId25"/>
    <p:sldId id="284" r:id="rId26"/>
    <p:sldId id="285" r:id="rId27"/>
    <p:sldId id="286" r:id="rId28"/>
    <p:sldId id="413" r:id="rId29"/>
    <p:sldId id="294" r:id="rId30"/>
    <p:sldId id="295" r:id="rId31"/>
    <p:sldId id="415" r:id="rId32"/>
    <p:sldId id="454" r:id="rId33"/>
    <p:sldId id="287" r:id="rId34"/>
    <p:sldId id="296" r:id="rId35"/>
    <p:sldId id="288" r:id="rId36"/>
    <p:sldId id="414" r:id="rId37"/>
    <p:sldId id="478" r:id="rId38"/>
    <p:sldId id="473" r:id="rId39"/>
    <p:sldId id="474" r:id="rId40"/>
    <p:sldId id="475" r:id="rId41"/>
    <p:sldId id="476" r:id="rId42"/>
    <p:sldId id="477" r:id="rId43"/>
    <p:sldId id="459" r:id="rId44"/>
    <p:sldId id="268" r:id="rId45"/>
    <p:sldId id="297" r:id="rId46"/>
    <p:sldId id="298" r:id="rId47"/>
    <p:sldId id="299" r:id="rId48"/>
    <p:sldId id="300" r:id="rId49"/>
    <p:sldId id="301" r:id="rId50"/>
    <p:sldId id="302" r:id="rId51"/>
    <p:sldId id="313" r:id="rId52"/>
    <p:sldId id="314" r:id="rId53"/>
    <p:sldId id="484" r:id="rId54"/>
    <p:sldId id="465" r:id="rId55"/>
    <p:sldId id="466" r:id="rId56"/>
    <p:sldId id="467" r:id="rId57"/>
    <p:sldId id="468" r:id="rId58"/>
    <p:sldId id="469" r:id="rId59"/>
    <p:sldId id="470" r:id="rId60"/>
    <p:sldId id="471" r:id="rId61"/>
    <p:sldId id="472" r:id="rId62"/>
    <p:sldId id="483" r:id="rId63"/>
    <p:sldId id="319" r:id="rId64"/>
    <p:sldId id="482" r:id="rId65"/>
    <p:sldId id="460" r:id="rId66"/>
    <p:sldId id="434" r:id="rId67"/>
    <p:sldId id="308" r:id="rId68"/>
    <p:sldId id="309" r:id="rId69"/>
    <p:sldId id="461" r:id="rId70"/>
    <p:sldId id="462" r:id="rId71"/>
    <p:sldId id="463" r:id="rId72"/>
    <p:sldId id="419" r:id="rId73"/>
    <p:sldId id="481" r:id="rId74"/>
    <p:sldId id="403" r:id="rId75"/>
    <p:sldId id="420" r:id="rId76"/>
    <p:sldId id="448" r:id="rId77"/>
    <p:sldId id="479" r:id="rId78"/>
    <p:sldId id="421" r:id="rId79"/>
    <p:sldId id="480" r:id="rId80"/>
    <p:sldId id="422" r:id="rId81"/>
    <p:sldId id="464" r:id="rId82"/>
    <p:sldId id="405" r:id="rId83"/>
    <p:sldId id="455" r:id="rId84"/>
    <p:sldId id="453" r:id="rId8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00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7" autoAdjust="0"/>
    <p:restoredTop sz="82697" autoAdjust="0"/>
  </p:normalViewPr>
  <p:slideViewPr>
    <p:cSldViewPr>
      <p:cViewPr varScale="1">
        <p:scale>
          <a:sx n="86" d="100"/>
          <a:sy n="86" d="100"/>
        </p:scale>
        <p:origin x="1244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648"/>
    </p:cViewPr>
  </p:sorterViewPr>
  <p:notesViewPr>
    <p:cSldViewPr>
      <p:cViewPr varScale="1">
        <p:scale>
          <a:sx n="53" d="100"/>
          <a:sy n="53" d="100"/>
        </p:scale>
        <p:origin x="-291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DED33F-AB0A-400D-9636-0C44F15C4B2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88CAE6F-2B71-4372-8E94-6ADCE9E19D0C}">
      <dgm:prSet phldrT="[文本]" custT="1"/>
      <dgm:spPr/>
      <dgm:t>
        <a:bodyPr/>
        <a:lstStyle/>
        <a:p>
          <a:r>
            <a:rPr lang="zh-CN" altLang="en-US" sz="24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计算功能</a:t>
          </a:r>
          <a:r>
            <a:rPr lang="en-US" altLang="zh-CN" sz="24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computing</a:t>
          </a:r>
          <a:endParaRPr lang="zh-CN" altLang="en-US" sz="2400" b="0" dirty="0">
            <a:solidFill>
              <a:schemeClr val="tx1"/>
            </a:solidFill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FB420723-9F73-4C28-A0D2-0330DE75F107}" type="parTrans" cxnId="{060774FA-AA09-434B-9D78-3564D9423CF8}">
      <dgm:prSet/>
      <dgm:spPr/>
      <dgm:t>
        <a:bodyPr/>
        <a:lstStyle/>
        <a:p>
          <a:endParaRPr lang="zh-CN" altLang="en-US" sz="2000">
            <a:solidFill>
              <a:srgbClr val="003300"/>
            </a:solidFill>
          </a:endParaRPr>
        </a:p>
      </dgm:t>
    </dgm:pt>
    <dgm:pt modelId="{F7DDAF4E-2555-4B2D-B8FE-45D5C85EFA00}" type="sibTrans" cxnId="{060774FA-AA09-434B-9D78-3564D9423CF8}">
      <dgm:prSet custT="1"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FC10FCD9-4004-4442-9AA3-2309658D315C}">
      <dgm:prSet phldrT="[文本]" custT="1"/>
      <dgm:spPr/>
      <dgm:t>
        <a:bodyPr/>
        <a:lstStyle/>
        <a:p>
          <a:r>
            <a:rPr lang="zh-CN" altLang="en-US" sz="24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存储功能</a:t>
          </a:r>
          <a:r>
            <a:rPr lang="en-US" altLang="zh-CN" sz="24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storage</a:t>
          </a:r>
          <a:endParaRPr lang="zh-CN" altLang="en-US" sz="2400" b="0" dirty="0">
            <a:solidFill>
              <a:schemeClr val="tx1"/>
            </a:solidFill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7B86111A-9100-4B2D-8582-D8271D8BCACC}" type="parTrans" cxnId="{119AF8CA-45FF-412E-873D-23D7C37E88A2}">
      <dgm:prSet/>
      <dgm:spPr/>
      <dgm:t>
        <a:bodyPr/>
        <a:lstStyle/>
        <a:p>
          <a:endParaRPr lang="zh-CN" altLang="en-US" sz="2000">
            <a:solidFill>
              <a:srgbClr val="003300"/>
            </a:solidFill>
          </a:endParaRPr>
        </a:p>
      </dgm:t>
    </dgm:pt>
    <dgm:pt modelId="{77EE2BA9-09C2-47D0-902F-7DD7D1A85A5C}" type="sibTrans" cxnId="{119AF8CA-45FF-412E-873D-23D7C37E88A2}">
      <dgm:prSet custT="1"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FCCF89F7-3165-4FE8-A2D4-DFFCA6689167}">
      <dgm:prSet phldrT="[文本]" custT="1"/>
      <dgm:spPr/>
      <dgm:t>
        <a:bodyPr/>
        <a:lstStyle/>
        <a:p>
          <a:r>
            <a:rPr lang="zh-CN" altLang="en-US" sz="24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输入功能</a:t>
          </a:r>
          <a:r>
            <a:rPr lang="en-US" altLang="zh-CN" sz="24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input</a:t>
          </a:r>
          <a:endParaRPr lang="zh-CN" altLang="en-US" sz="2400" b="0" dirty="0">
            <a:solidFill>
              <a:schemeClr val="tx1"/>
            </a:solidFill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998844E8-DC0B-4BB7-B741-7B51E9942D09}" type="parTrans" cxnId="{A841C11F-10CE-46DD-ADD1-F5DEE14308AA}">
      <dgm:prSet/>
      <dgm:spPr/>
      <dgm:t>
        <a:bodyPr/>
        <a:lstStyle/>
        <a:p>
          <a:endParaRPr lang="zh-CN" altLang="en-US" sz="2000">
            <a:solidFill>
              <a:srgbClr val="003300"/>
            </a:solidFill>
          </a:endParaRPr>
        </a:p>
      </dgm:t>
    </dgm:pt>
    <dgm:pt modelId="{5A30BD1F-43DA-4306-9FB2-4F569B5F1993}" type="sibTrans" cxnId="{A841C11F-10CE-46DD-ADD1-F5DEE14308AA}">
      <dgm:prSet custT="1"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9B8054EE-AC95-4581-8A78-FF60096981DD}">
      <dgm:prSet phldrT="[文本]" custT="1"/>
      <dgm:spPr/>
      <dgm:t>
        <a:bodyPr/>
        <a:lstStyle/>
        <a:p>
          <a:r>
            <a:rPr lang="zh-CN" altLang="en-US" sz="24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输出功能</a:t>
          </a:r>
          <a:r>
            <a:rPr lang="en-US" altLang="zh-CN" sz="24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output</a:t>
          </a:r>
          <a:endParaRPr lang="zh-CN" altLang="en-US" sz="2400" b="0" dirty="0">
            <a:solidFill>
              <a:schemeClr val="tx1"/>
            </a:solidFill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2B51B866-1AC2-4171-93C8-033D08FF94EA}" type="parTrans" cxnId="{8A8CB1F2-FE5F-4B45-AEC2-5B878DB8D1AE}">
      <dgm:prSet/>
      <dgm:spPr/>
      <dgm:t>
        <a:bodyPr/>
        <a:lstStyle/>
        <a:p>
          <a:endParaRPr lang="zh-CN" altLang="en-US" sz="2000">
            <a:solidFill>
              <a:srgbClr val="003300"/>
            </a:solidFill>
          </a:endParaRPr>
        </a:p>
      </dgm:t>
    </dgm:pt>
    <dgm:pt modelId="{40B6C0C0-2B72-4287-81B6-97241C6E8C3F}" type="sibTrans" cxnId="{8A8CB1F2-FE5F-4B45-AEC2-5B878DB8D1AE}">
      <dgm:prSet custT="1"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F92786DA-E016-4CBF-B50A-1DA7675F7C4E}">
      <dgm:prSet phldrT="[文本]" custT="1"/>
      <dgm:spPr/>
      <dgm:t>
        <a:bodyPr/>
        <a:lstStyle/>
        <a:p>
          <a:r>
            <a:rPr lang="zh-CN" altLang="en-US" sz="24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交互功能</a:t>
          </a:r>
          <a:r>
            <a:rPr lang="en-US" altLang="zh-CN" sz="2400" b="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interactive</a:t>
          </a:r>
          <a:endParaRPr lang="zh-CN" altLang="en-US" sz="2400" b="0" dirty="0">
            <a:solidFill>
              <a:schemeClr val="tx1"/>
            </a:solidFill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CEBEACF9-984F-4CAB-A12B-D72ACA7976DB}" type="parTrans" cxnId="{922E79A1-D036-41F3-AD1D-3999D800A7E4}">
      <dgm:prSet/>
      <dgm:spPr/>
      <dgm:t>
        <a:bodyPr/>
        <a:lstStyle/>
        <a:p>
          <a:endParaRPr lang="zh-CN" altLang="en-US" sz="2000">
            <a:solidFill>
              <a:srgbClr val="003300"/>
            </a:solidFill>
          </a:endParaRPr>
        </a:p>
      </dgm:t>
    </dgm:pt>
    <dgm:pt modelId="{0C2D7BF4-D084-404E-AA1E-EAC8710FF144}" type="sibTrans" cxnId="{922E79A1-D036-41F3-AD1D-3999D800A7E4}">
      <dgm:prSet custT="1"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23739188-DB19-46D1-917B-525817E82EAE}" type="pres">
      <dgm:prSet presAssocID="{32DED33F-AB0A-400D-9636-0C44F15C4B2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CD7C0BC-F1CD-437A-A247-D8105D2AFB10}" type="pres">
      <dgm:prSet presAssocID="{588CAE6F-2B71-4372-8E94-6ADCE9E19D0C}" presName="node" presStyleLbl="node1" presStyleIdx="0" presStyleCnt="5" custScaleX="189141" custScaleY="1385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4B900F-C181-444F-9D3B-435368DA4254}" type="pres">
      <dgm:prSet presAssocID="{F7DDAF4E-2555-4B2D-B8FE-45D5C85EFA00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CF16F5D3-7DD1-4038-8347-5493582CC59E}" type="pres">
      <dgm:prSet presAssocID="{F7DDAF4E-2555-4B2D-B8FE-45D5C85EFA00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21B49A72-5B22-474F-A776-2F6E236F4DF3}" type="pres">
      <dgm:prSet presAssocID="{FC10FCD9-4004-4442-9AA3-2309658D315C}" presName="node" presStyleLbl="node1" presStyleIdx="1" presStyleCnt="5" custScaleX="189141" custScaleY="1385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782B59-1C61-4E6F-AB4B-2552BA979215}" type="pres">
      <dgm:prSet presAssocID="{77EE2BA9-09C2-47D0-902F-7DD7D1A85A5C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C9697833-3B30-4846-9790-11A1F34D13AD}" type="pres">
      <dgm:prSet presAssocID="{77EE2BA9-09C2-47D0-902F-7DD7D1A85A5C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C0BB242D-A438-4AE0-A9E4-01B63274969F}" type="pres">
      <dgm:prSet presAssocID="{FCCF89F7-3165-4FE8-A2D4-DFFCA6689167}" presName="node" presStyleLbl="node1" presStyleIdx="2" presStyleCnt="5" custScaleX="189141" custScaleY="1385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5F8555-3FDA-4D06-BBB6-55D07F91B65D}" type="pres">
      <dgm:prSet presAssocID="{5A30BD1F-43DA-4306-9FB2-4F569B5F1993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8E758E2B-B5CD-439A-8A61-74DE7A970FA1}" type="pres">
      <dgm:prSet presAssocID="{5A30BD1F-43DA-4306-9FB2-4F569B5F1993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0302BAE1-97F1-4246-9A91-8275725C88A0}" type="pres">
      <dgm:prSet presAssocID="{9B8054EE-AC95-4581-8A78-FF60096981DD}" presName="node" presStyleLbl="node1" presStyleIdx="3" presStyleCnt="5" custScaleX="189141" custScaleY="1385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5AA24A-55F8-4BCC-A1A5-64D21F54965F}" type="pres">
      <dgm:prSet presAssocID="{40B6C0C0-2B72-4287-81B6-97241C6E8C3F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1BBD88D2-3EF9-4CC5-BC16-052AF1E33D94}" type="pres">
      <dgm:prSet presAssocID="{40B6C0C0-2B72-4287-81B6-97241C6E8C3F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5E85F52A-9BE8-4849-BFA5-8494DF8FCE71}" type="pres">
      <dgm:prSet presAssocID="{F92786DA-E016-4CBF-B50A-1DA7675F7C4E}" presName="node" presStyleLbl="node1" presStyleIdx="4" presStyleCnt="5" custScaleX="189141" custScaleY="1385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B2700D-5302-4B6F-AA51-1AB0E8BEA702}" type="pres">
      <dgm:prSet presAssocID="{0C2D7BF4-D084-404E-AA1E-EAC8710FF144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9CAFBC06-5424-4513-8711-FBF21FA5A6AF}" type="pres">
      <dgm:prSet presAssocID="{0C2D7BF4-D084-404E-AA1E-EAC8710FF144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552D7A0-8F1F-47B9-B715-898144CD7E7E}" type="presOf" srcId="{F7DDAF4E-2555-4B2D-B8FE-45D5C85EFA00}" destId="{CF16F5D3-7DD1-4038-8347-5493582CC59E}" srcOrd="1" destOrd="0" presId="urn:microsoft.com/office/officeart/2005/8/layout/cycle2"/>
    <dgm:cxn modelId="{96EBFBFD-EC19-444E-9FC1-264717DA43E7}" type="presOf" srcId="{0C2D7BF4-D084-404E-AA1E-EAC8710FF144}" destId="{AAB2700D-5302-4B6F-AA51-1AB0E8BEA702}" srcOrd="0" destOrd="0" presId="urn:microsoft.com/office/officeart/2005/8/layout/cycle2"/>
    <dgm:cxn modelId="{B394A640-7002-407D-9F8C-200A507D552F}" type="presOf" srcId="{5A30BD1F-43DA-4306-9FB2-4F569B5F1993}" destId="{485F8555-3FDA-4D06-BBB6-55D07F91B65D}" srcOrd="0" destOrd="0" presId="urn:microsoft.com/office/officeart/2005/8/layout/cycle2"/>
    <dgm:cxn modelId="{060774FA-AA09-434B-9D78-3564D9423CF8}" srcId="{32DED33F-AB0A-400D-9636-0C44F15C4B28}" destId="{588CAE6F-2B71-4372-8E94-6ADCE9E19D0C}" srcOrd="0" destOrd="0" parTransId="{FB420723-9F73-4C28-A0D2-0330DE75F107}" sibTransId="{F7DDAF4E-2555-4B2D-B8FE-45D5C85EFA00}"/>
    <dgm:cxn modelId="{CFEF3D51-00A7-4491-B040-F5AACAD279C7}" type="presOf" srcId="{32DED33F-AB0A-400D-9636-0C44F15C4B28}" destId="{23739188-DB19-46D1-917B-525817E82EAE}" srcOrd="0" destOrd="0" presId="urn:microsoft.com/office/officeart/2005/8/layout/cycle2"/>
    <dgm:cxn modelId="{119AF8CA-45FF-412E-873D-23D7C37E88A2}" srcId="{32DED33F-AB0A-400D-9636-0C44F15C4B28}" destId="{FC10FCD9-4004-4442-9AA3-2309658D315C}" srcOrd="1" destOrd="0" parTransId="{7B86111A-9100-4B2D-8582-D8271D8BCACC}" sibTransId="{77EE2BA9-09C2-47D0-902F-7DD7D1A85A5C}"/>
    <dgm:cxn modelId="{8A8CB1F2-FE5F-4B45-AEC2-5B878DB8D1AE}" srcId="{32DED33F-AB0A-400D-9636-0C44F15C4B28}" destId="{9B8054EE-AC95-4581-8A78-FF60096981DD}" srcOrd="3" destOrd="0" parTransId="{2B51B866-1AC2-4171-93C8-033D08FF94EA}" sibTransId="{40B6C0C0-2B72-4287-81B6-97241C6E8C3F}"/>
    <dgm:cxn modelId="{A841C11F-10CE-46DD-ADD1-F5DEE14308AA}" srcId="{32DED33F-AB0A-400D-9636-0C44F15C4B28}" destId="{FCCF89F7-3165-4FE8-A2D4-DFFCA6689167}" srcOrd="2" destOrd="0" parTransId="{998844E8-DC0B-4BB7-B741-7B51E9942D09}" sibTransId="{5A30BD1F-43DA-4306-9FB2-4F569B5F1993}"/>
    <dgm:cxn modelId="{76A846C2-7F90-442D-9734-809E5B3EEB3F}" type="presOf" srcId="{F92786DA-E016-4CBF-B50A-1DA7675F7C4E}" destId="{5E85F52A-9BE8-4849-BFA5-8494DF8FCE71}" srcOrd="0" destOrd="0" presId="urn:microsoft.com/office/officeart/2005/8/layout/cycle2"/>
    <dgm:cxn modelId="{6E268BA4-FB5E-4E5F-858B-637C560187E0}" type="presOf" srcId="{40B6C0C0-2B72-4287-81B6-97241C6E8C3F}" destId="{BD5AA24A-55F8-4BCC-A1A5-64D21F54965F}" srcOrd="0" destOrd="0" presId="urn:microsoft.com/office/officeart/2005/8/layout/cycle2"/>
    <dgm:cxn modelId="{7440EC7D-B832-49FB-9D8E-DAD86A3F25BB}" type="presOf" srcId="{77EE2BA9-09C2-47D0-902F-7DD7D1A85A5C}" destId="{41782B59-1C61-4E6F-AB4B-2552BA979215}" srcOrd="0" destOrd="0" presId="urn:microsoft.com/office/officeart/2005/8/layout/cycle2"/>
    <dgm:cxn modelId="{D2FEB556-FE94-4F93-B25E-AB4EB7F6F513}" type="presOf" srcId="{9B8054EE-AC95-4581-8A78-FF60096981DD}" destId="{0302BAE1-97F1-4246-9A91-8275725C88A0}" srcOrd="0" destOrd="0" presId="urn:microsoft.com/office/officeart/2005/8/layout/cycle2"/>
    <dgm:cxn modelId="{922E79A1-D036-41F3-AD1D-3999D800A7E4}" srcId="{32DED33F-AB0A-400D-9636-0C44F15C4B28}" destId="{F92786DA-E016-4CBF-B50A-1DA7675F7C4E}" srcOrd="4" destOrd="0" parTransId="{CEBEACF9-984F-4CAB-A12B-D72ACA7976DB}" sibTransId="{0C2D7BF4-D084-404E-AA1E-EAC8710FF144}"/>
    <dgm:cxn modelId="{1A22D729-2897-489E-A1A9-F804E9E5338C}" type="presOf" srcId="{40B6C0C0-2B72-4287-81B6-97241C6E8C3F}" destId="{1BBD88D2-3EF9-4CC5-BC16-052AF1E33D94}" srcOrd="1" destOrd="0" presId="urn:microsoft.com/office/officeart/2005/8/layout/cycle2"/>
    <dgm:cxn modelId="{A73D9843-24A4-4E1A-A427-F413C97289AC}" type="presOf" srcId="{5A30BD1F-43DA-4306-9FB2-4F569B5F1993}" destId="{8E758E2B-B5CD-439A-8A61-74DE7A970FA1}" srcOrd="1" destOrd="0" presId="urn:microsoft.com/office/officeart/2005/8/layout/cycle2"/>
    <dgm:cxn modelId="{5B7F8597-4789-421E-9F7A-76D8C9B81D5E}" type="presOf" srcId="{F7DDAF4E-2555-4B2D-B8FE-45D5C85EFA00}" destId="{3F4B900F-C181-444F-9D3B-435368DA4254}" srcOrd="0" destOrd="0" presId="urn:microsoft.com/office/officeart/2005/8/layout/cycle2"/>
    <dgm:cxn modelId="{AFF679E6-DAD7-4160-8465-81295143AEE2}" type="presOf" srcId="{FCCF89F7-3165-4FE8-A2D4-DFFCA6689167}" destId="{C0BB242D-A438-4AE0-A9E4-01B63274969F}" srcOrd="0" destOrd="0" presId="urn:microsoft.com/office/officeart/2005/8/layout/cycle2"/>
    <dgm:cxn modelId="{900AAFCF-62C0-4DED-8430-E036561026ED}" type="presOf" srcId="{588CAE6F-2B71-4372-8E94-6ADCE9E19D0C}" destId="{FCD7C0BC-F1CD-437A-A247-D8105D2AFB10}" srcOrd="0" destOrd="0" presId="urn:microsoft.com/office/officeart/2005/8/layout/cycle2"/>
    <dgm:cxn modelId="{6EF8E3B7-FACB-4BF9-B342-398FB37A209B}" type="presOf" srcId="{FC10FCD9-4004-4442-9AA3-2309658D315C}" destId="{21B49A72-5B22-474F-A776-2F6E236F4DF3}" srcOrd="0" destOrd="0" presId="urn:microsoft.com/office/officeart/2005/8/layout/cycle2"/>
    <dgm:cxn modelId="{670F1295-597F-46B9-AD2B-0F4AEF22F565}" type="presOf" srcId="{77EE2BA9-09C2-47D0-902F-7DD7D1A85A5C}" destId="{C9697833-3B30-4846-9790-11A1F34D13AD}" srcOrd="1" destOrd="0" presId="urn:microsoft.com/office/officeart/2005/8/layout/cycle2"/>
    <dgm:cxn modelId="{74D312D8-D295-4187-B426-7053CE07197F}" type="presOf" srcId="{0C2D7BF4-D084-404E-AA1E-EAC8710FF144}" destId="{9CAFBC06-5424-4513-8711-FBF21FA5A6AF}" srcOrd="1" destOrd="0" presId="urn:microsoft.com/office/officeart/2005/8/layout/cycle2"/>
    <dgm:cxn modelId="{CEA069A3-F978-4CAE-8F66-3CE8A260FCF0}" type="presParOf" srcId="{23739188-DB19-46D1-917B-525817E82EAE}" destId="{FCD7C0BC-F1CD-437A-A247-D8105D2AFB10}" srcOrd="0" destOrd="0" presId="urn:microsoft.com/office/officeart/2005/8/layout/cycle2"/>
    <dgm:cxn modelId="{59DAAC14-9F40-4F29-A4EA-3F862657B8C6}" type="presParOf" srcId="{23739188-DB19-46D1-917B-525817E82EAE}" destId="{3F4B900F-C181-444F-9D3B-435368DA4254}" srcOrd="1" destOrd="0" presId="urn:microsoft.com/office/officeart/2005/8/layout/cycle2"/>
    <dgm:cxn modelId="{74879C98-5020-48E8-A8F4-AE07264F1443}" type="presParOf" srcId="{3F4B900F-C181-444F-9D3B-435368DA4254}" destId="{CF16F5D3-7DD1-4038-8347-5493582CC59E}" srcOrd="0" destOrd="0" presId="urn:microsoft.com/office/officeart/2005/8/layout/cycle2"/>
    <dgm:cxn modelId="{44B1B359-834B-44D0-8D8D-2F4F0F1A1F82}" type="presParOf" srcId="{23739188-DB19-46D1-917B-525817E82EAE}" destId="{21B49A72-5B22-474F-A776-2F6E236F4DF3}" srcOrd="2" destOrd="0" presId="urn:microsoft.com/office/officeart/2005/8/layout/cycle2"/>
    <dgm:cxn modelId="{A3AF56E4-EF80-4F0A-8B68-8F9A52C20058}" type="presParOf" srcId="{23739188-DB19-46D1-917B-525817E82EAE}" destId="{41782B59-1C61-4E6F-AB4B-2552BA979215}" srcOrd="3" destOrd="0" presId="urn:microsoft.com/office/officeart/2005/8/layout/cycle2"/>
    <dgm:cxn modelId="{DEA984EE-E35B-41EE-B99C-2FEBF69989A5}" type="presParOf" srcId="{41782B59-1C61-4E6F-AB4B-2552BA979215}" destId="{C9697833-3B30-4846-9790-11A1F34D13AD}" srcOrd="0" destOrd="0" presId="urn:microsoft.com/office/officeart/2005/8/layout/cycle2"/>
    <dgm:cxn modelId="{E5BB01F9-105E-46F5-AA72-8705A605C0BD}" type="presParOf" srcId="{23739188-DB19-46D1-917B-525817E82EAE}" destId="{C0BB242D-A438-4AE0-A9E4-01B63274969F}" srcOrd="4" destOrd="0" presId="urn:microsoft.com/office/officeart/2005/8/layout/cycle2"/>
    <dgm:cxn modelId="{B9FE5D4B-A586-4E6B-ACB6-53304F9A272E}" type="presParOf" srcId="{23739188-DB19-46D1-917B-525817E82EAE}" destId="{485F8555-3FDA-4D06-BBB6-55D07F91B65D}" srcOrd="5" destOrd="0" presId="urn:microsoft.com/office/officeart/2005/8/layout/cycle2"/>
    <dgm:cxn modelId="{0528BCAD-AA5C-464E-A671-DC12712CDBDF}" type="presParOf" srcId="{485F8555-3FDA-4D06-BBB6-55D07F91B65D}" destId="{8E758E2B-B5CD-439A-8A61-74DE7A970FA1}" srcOrd="0" destOrd="0" presId="urn:microsoft.com/office/officeart/2005/8/layout/cycle2"/>
    <dgm:cxn modelId="{8F96A95F-36FA-44E1-8260-98429D0008D2}" type="presParOf" srcId="{23739188-DB19-46D1-917B-525817E82EAE}" destId="{0302BAE1-97F1-4246-9A91-8275725C88A0}" srcOrd="6" destOrd="0" presId="urn:microsoft.com/office/officeart/2005/8/layout/cycle2"/>
    <dgm:cxn modelId="{9523E915-0B9B-4173-A0B9-E2DD4EFB4107}" type="presParOf" srcId="{23739188-DB19-46D1-917B-525817E82EAE}" destId="{BD5AA24A-55F8-4BCC-A1A5-64D21F54965F}" srcOrd="7" destOrd="0" presId="urn:microsoft.com/office/officeart/2005/8/layout/cycle2"/>
    <dgm:cxn modelId="{7FCB54E6-5F13-44B5-8F45-68549B440001}" type="presParOf" srcId="{BD5AA24A-55F8-4BCC-A1A5-64D21F54965F}" destId="{1BBD88D2-3EF9-4CC5-BC16-052AF1E33D94}" srcOrd="0" destOrd="0" presId="urn:microsoft.com/office/officeart/2005/8/layout/cycle2"/>
    <dgm:cxn modelId="{FC0B73C8-F6CD-4EED-95A7-D61E1A00EE3E}" type="presParOf" srcId="{23739188-DB19-46D1-917B-525817E82EAE}" destId="{5E85F52A-9BE8-4849-BFA5-8494DF8FCE71}" srcOrd="8" destOrd="0" presId="urn:microsoft.com/office/officeart/2005/8/layout/cycle2"/>
    <dgm:cxn modelId="{60BC986A-B3BE-4AA1-A2C5-73334CC94AB1}" type="presParOf" srcId="{23739188-DB19-46D1-917B-525817E82EAE}" destId="{AAB2700D-5302-4B6F-AA51-1AB0E8BEA702}" srcOrd="9" destOrd="0" presId="urn:microsoft.com/office/officeart/2005/8/layout/cycle2"/>
    <dgm:cxn modelId="{6C32614A-E16C-4759-9690-AA9C0317C8DD}" type="presParOf" srcId="{AAB2700D-5302-4B6F-AA51-1AB0E8BEA702}" destId="{9CAFBC06-5424-4513-8711-FBF21FA5A6A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07AE30B-1EA9-46C9-913F-F0BDD120A980}" type="datetimeFigureOut">
              <a:rPr lang="zh-CN" altLang="en-US"/>
              <a:pPr>
                <a:defRPr/>
              </a:pPr>
              <a:t>2019-9-11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D789B55-B712-4132-BD96-0F13A725E5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386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60F5D8A-C182-4701-8D33-C4C6E668CD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5300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HDMI%E6%8E%A5%E5%8F%A3&amp;tn=44039180_cpr&amp;fenlei=mv6quAkxTZn0IZRqIHckPjm4nH00T1d9P104P1fsmH-bPWNWPAn10ZwV5Hcvrjm3rH6sPfKWUMw85HfYnjn4nH6sgvPsT6KdThsqpZwYTjCEQLGCpyw9Uz4Bmy-bIi4WUvYETgN-TLwGUv3EPH6YrHb1rHcL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aidu.com/s?wd=%E9%AB%98%E6%B8%85%E8%A7%86%E9%A2%91&amp;tn=44039180_cpr&amp;fenlei=mv6quAkxTZn0IZRqIHckPjm4nH00T1d9P104P1fsmH-bPWNWPAn10ZwV5Hcvrjm3rH6sPfKWUMw85HfYnjn4nH6sgvPsT6KdThsqpZwYTjCEQLGCpyw9Uz4Bmy-bIi4WUvYETgN-TLwGUv3EPH6YrHb1rHcL" TargetMode="External"/><Relationship Id="rId4" Type="http://schemas.openxmlformats.org/officeDocument/2006/relationships/hyperlink" Target="https://www.baidu.com/s?wd=1080P&amp;tn=44039180_cpr&amp;fenlei=mv6quAkxTZn0IZRqIHckPjm4nH00T1d9P104P1fsmH-bPWNWPAn10ZwV5Hcvrjm3rH6sPfKWUMw85HfYnjn4nH6sgvPsT6KdThsqpZwYTjCEQLGCpyw9Uz4Bmy-bIi4WUvYETgN-TLwGUv3EPH6YrHb1rHcL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CDC073-579B-4F06-97E7-200E8FD34A7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53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A0415A-AD09-4B1B-8217-408C288C22CD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46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8B94E7B-4A4F-4410-86A8-FECB7FA76A67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48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AA717AB-9FC3-4B00-A1DB-1003BE81E21A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DEBF9E-417D-49DF-A3CF-29D0880AE7E4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39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5938D89-651C-45C9-A2B8-3EB32DBA1DD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437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295ED47-5B78-4C5F-B105-219FC269C8F4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30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992ADF9-BAAB-43A2-8419-BE33FAE04793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70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2725B4F-7413-420E-835D-A65446834D6E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13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2FD7ACB-9671-4EAC-B2C8-2AD3FB3F70A1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45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24360BC-0387-4450-BF51-E3C6096BE8B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1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CDC073-579B-4F06-97E7-200E8FD34A7E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22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61B59C-9DA0-4D02-844E-8D3E0EF862DA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052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32AB47-AD10-484D-8367-43D917A96790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331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2D87226-4CA2-405C-8D74-4D111316803E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36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447C6A2-B56A-4655-B9CA-EFB6452D7876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188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EF4E89E-BDD3-4E09-A98B-4EF5795B1914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770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80B1AC7-E5DA-4448-A3EF-B8262F64D763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/>
              <a:t>很多人觉得只有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3"/>
              </a:rPr>
              <a:t>HDMI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3"/>
              </a:rPr>
              <a:t>接口</a:t>
            </a:r>
            <a:r>
              <a:rPr lang="zh-CN" altLang="en-US" dirty="0" smtClean="0"/>
              <a:t>才能进行高清信号的传输，但这是一个大家很容易进入的误区，因为通过</a:t>
            </a:r>
            <a:r>
              <a:rPr lang="en-US" altLang="zh-CN" dirty="0" smtClean="0"/>
              <a:t>VGA</a:t>
            </a:r>
            <a:r>
              <a:rPr lang="zh-CN" altLang="en-US" dirty="0" smtClean="0"/>
              <a:t>的连接同样可以显示</a:t>
            </a:r>
            <a:r>
              <a:rPr lang="en-US" altLang="zh-CN" sz="120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4"/>
              </a:rPr>
              <a:t>1080P</a:t>
            </a:r>
            <a:r>
              <a:rPr lang="zh-CN" altLang="en-US" dirty="0" smtClean="0"/>
              <a:t>的图像，甚至分辨率可以达到更高，所以用它连接显示设备观看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5"/>
              </a:rPr>
              <a:t>高清视频</a:t>
            </a:r>
            <a:r>
              <a:rPr lang="zh-CN" altLang="en-US" dirty="0" smtClean="0"/>
              <a:t>是没有问题的，而且虽然它是种模拟接口，但是由于</a:t>
            </a:r>
            <a:r>
              <a:rPr lang="en-US" altLang="zh-CN" dirty="0" smtClean="0"/>
              <a:t>VGA</a:t>
            </a:r>
            <a:r>
              <a:rPr lang="zh-CN" altLang="en-US" dirty="0" smtClean="0"/>
              <a:t>将视频信号分解为</a:t>
            </a:r>
            <a:r>
              <a:rPr lang="en-US" altLang="zh-CN" dirty="0" smtClean="0"/>
              <a:t>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三原色和</a:t>
            </a:r>
            <a:r>
              <a:rPr lang="en-US" altLang="zh-CN" dirty="0" smtClean="0"/>
              <a:t>HV</a:t>
            </a:r>
            <a:r>
              <a:rPr lang="zh-CN" altLang="en-US" dirty="0" smtClean="0"/>
              <a:t>行场信号进行传输，所以在在传输中的损耗还是相当小的。 高清混合矩阵产品推荐：</a:t>
            </a:r>
            <a:endParaRPr lang="zh-CN" altLang="zh-CN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399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84B4A8A-3CB9-4488-818A-29CEB555B183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21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E353A21-6E5C-4F4A-A309-225E50FB8083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54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ED5D647-7C63-481E-85C2-24FD3A006D44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CDC073-579B-4F06-97E7-200E8FD34A7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64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CDC073-579B-4F06-97E7-200E8FD34A7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17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9FD17C6-796F-41EC-B036-ACE42D5B3081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92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013E70D-A236-4385-9585-AAF5BB515798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72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C124415-3897-4995-B9A5-06C7638BB9A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468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480700-8141-4903-B6BD-622A6FAD6A0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97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B13ABE4-360F-4878-BC3A-E7C0DEB23F3B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867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1A6839E-0027-41E2-9436-83D3198DE550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300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56B34AC-E553-4A92-ABC6-336AFC26088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78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61B3D7C-7FDD-4947-BD2B-765622E57897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052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D03A854-D4F9-4B9D-87EC-902548471703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93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FB2964F-1367-409A-A4AB-CECE9F000D69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56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CDC073-579B-4F06-97E7-200E8FD34A7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187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0BE6781-B514-48DA-B105-44CCF44DC256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00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0BE6781-B514-48DA-B105-44CCF44DC256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227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CDC073-579B-4F06-97E7-200E8FD34A7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1477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0045486-738D-474D-9DC8-478669570F8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289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843AD70-C19C-454A-B0D4-8C76EF476E39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843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CDC073-579B-4F06-97E7-200E8FD34A7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109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A00B8AA-258E-4B09-A1B5-E91E71212A3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7969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A00B8AA-258E-4B09-A1B5-E91E71212A3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144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英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['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haɪərɑːki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]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['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haɪərɑːrki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] n.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等级制度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F5D8A-C182-4701-8D33-C4C6E668CDAA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1635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64AAD8F-F078-4531-ACD7-720A66A09732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26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6DE6CFD-1E7D-4A22-99EA-4721E7985659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5906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A00B8AA-258E-4B09-A1B5-E91E71212A3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9144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A30093E-3EC1-492C-8D7E-4AA83755E777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238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A00B8AA-258E-4B09-A1B5-E91E71212A3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78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909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E7E79D6-EB12-4235-8006-2EE07BC1AA17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latin typeface="黑体" panose="02010609060101010101" pitchFamily="49" charset="-122"/>
              </a:rPr>
              <a:t>美国</a:t>
            </a:r>
            <a:r>
              <a:rPr lang="en-US" altLang="zh-CN" smtClean="0">
                <a:latin typeface="黑体" panose="02010609060101010101" pitchFamily="49" charset="-122"/>
              </a:rPr>
              <a:t>Autodesk</a:t>
            </a:r>
            <a:r>
              <a:rPr lang="zh-CN" altLang="en-US" smtClean="0">
                <a:latin typeface="黑体" panose="02010609060101010101" pitchFamily="49" charset="-122"/>
              </a:rPr>
              <a:t>公司为计算机上应用</a:t>
            </a:r>
            <a:r>
              <a:rPr lang="en-US" altLang="zh-CN" smtClean="0">
                <a:latin typeface="黑体" panose="02010609060101010101" pitchFamily="49" charset="-122"/>
              </a:rPr>
              <a:t>CAD</a:t>
            </a:r>
            <a:r>
              <a:rPr lang="zh-CN" altLang="en-US" smtClean="0">
                <a:latin typeface="黑体" panose="02010609060101010101" pitchFamily="49" charset="-122"/>
              </a:rPr>
              <a:t>技术而开发的绘图程序软件包，现已经成为国际上广为流行的绘图工具。</a:t>
            </a:r>
          </a:p>
          <a:p>
            <a:pPr eaLnBrk="1" hangingPunct="1"/>
            <a:r>
              <a:rPr lang="zh-CN" altLang="en-US" smtClean="0">
                <a:latin typeface="黑体" panose="02010609060101010101" pitchFamily="49" charset="-122"/>
              </a:rPr>
              <a:t>当前世界上销售量最大的三维建模，动画及渲染解决方案软件。</a:t>
            </a:r>
          </a:p>
          <a:p>
            <a:pPr eaLnBrk="1" hangingPunct="1"/>
            <a:r>
              <a:rPr lang="en-US" altLang="zh-CN" smtClean="0">
                <a:latin typeface="黑体" panose="02010609060101010101" pitchFamily="49" charset="-122"/>
              </a:rPr>
              <a:t>Maya </a:t>
            </a:r>
            <a:r>
              <a:rPr lang="zh-CN" altLang="en-US" smtClean="0">
                <a:latin typeface="黑体" panose="02010609060101010101" pitchFamily="49" charset="-122"/>
              </a:rPr>
              <a:t>是 </a:t>
            </a:r>
            <a:r>
              <a:rPr lang="en-US" altLang="zh-CN" smtClean="0">
                <a:latin typeface="黑体" panose="02010609060101010101" pitchFamily="49" charset="-122"/>
              </a:rPr>
              <a:t>Alias|Wavefront </a:t>
            </a:r>
            <a:r>
              <a:rPr lang="zh-CN" altLang="en-US" smtClean="0">
                <a:latin typeface="黑体" panose="02010609060101010101" pitchFamily="49" charset="-122"/>
              </a:rPr>
              <a:t>公司的产品，作为三维动画软件的后起之秀，深受业界欢迎和钟爱。</a:t>
            </a:r>
          </a:p>
        </p:txBody>
      </p:sp>
    </p:spTree>
    <p:extLst>
      <p:ext uri="{BB962C8B-B14F-4D97-AF65-F5344CB8AC3E}">
        <p14:creationId xmlns:p14="http://schemas.microsoft.com/office/powerpoint/2010/main" val="20824256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CDC073-579B-4F06-97E7-200E8FD34A7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16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768C3D0-39EF-4E0A-85C0-0BDD4907472E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3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4BF7598-502C-4377-90EB-3246FCF8AF69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71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1455C41-7B29-43C6-8EA0-28A3ED98CC44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424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21944D9-F2CF-4BAA-9A3A-12071F2863C6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34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1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34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068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CN"/>
              <a:t>北师大学珠海分校信息技术学院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C4DB224-7440-4E95-BA25-2A3723B378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0915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326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766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99959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34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820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237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300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300"/>
                </a:solidFill>
                <a:latin typeface="黑体" pitchFamily="49" charset="-122"/>
                <a:ea typeface="黑体" pitchFamily="49" charset="-122"/>
              </a:defRPr>
            </a:lvl1pPr>
            <a:lvl2pPr>
              <a:defRPr>
                <a:solidFill>
                  <a:srgbClr val="003300"/>
                </a:solidFill>
                <a:latin typeface="黑体" pitchFamily="49" charset="-122"/>
                <a:ea typeface="黑体" pitchFamily="49" charset="-122"/>
              </a:defRPr>
            </a:lvl2pPr>
            <a:lvl3pPr>
              <a:defRPr>
                <a:solidFill>
                  <a:srgbClr val="003300"/>
                </a:solidFill>
                <a:latin typeface="黑体" pitchFamily="49" charset="-122"/>
                <a:ea typeface="黑体" pitchFamily="49" charset="-122"/>
              </a:defRPr>
            </a:lvl3pPr>
            <a:lvl4pPr>
              <a:defRPr>
                <a:solidFill>
                  <a:srgbClr val="003300"/>
                </a:solidFill>
                <a:latin typeface="黑体" pitchFamily="49" charset="-122"/>
                <a:ea typeface="黑体" pitchFamily="49" charset="-122"/>
              </a:defRPr>
            </a:lvl4pPr>
            <a:lvl5pPr>
              <a:defRPr>
                <a:solidFill>
                  <a:srgbClr val="003300"/>
                </a:solidFill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626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黑体" pitchFamily="49" charset="-122"/>
                <a:ea typeface="黑体" pitchFamily="49" charset="-122"/>
              </a:defRPr>
            </a:lvl1pPr>
            <a:lvl2pPr>
              <a:defRPr sz="2800">
                <a:latin typeface="黑体" pitchFamily="49" charset="-122"/>
                <a:ea typeface="黑体" pitchFamily="49" charset="-122"/>
              </a:defRPr>
            </a:lvl2pPr>
            <a:lvl3pPr>
              <a:defRPr sz="2400">
                <a:latin typeface="黑体" pitchFamily="49" charset="-122"/>
                <a:ea typeface="黑体" pitchFamily="49" charset="-122"/>
              </a:defRPr>
            </a:lvl3pPr>
            <a:lvl4pPr>
              <a:defRPr sz="2000">
                <a:latin typeface="黑体" pitchFamily="49" charset="-122"/>
                <a:ea typeface="黑体" pitchFamily="49" charset="-122"/>
              </a:defRPr>
            </a:lvl4pPr>
            <a:lvl5pPr>
              <a:defRPr sz="2000">
                <a:latin typeface="黑体" pitchFamily="49" charset="-122"/>
                <a:ea typeface="黑体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0587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9858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784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82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485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684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12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08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64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黑体" pitchFamily="49" charset="-122"/>
                <a:ea typeface="黑体" pitchFamily="49" charset="-122"/>
              </a:defRPr>
            </a:lvl1pPr>
            <a:lvl2pPr>
              <a:defRPr sz="2800">
                <a:latin typeface="黑体" pitchFamily="49" charset="-122"/>
                <a:ea typeface="黑体" pitchFamily="49" charset="-122"/>
              </a:defRPr>
            </a:lvl2pPr>
            <a:lvl3pPr>
              <a:defRPr sz="2400">
                <a:latin typeface="黑体" pitchFamily="49" charset="-122"/>
                <a:ea typeface="黑体" pitchFamily="49" charset="-122"/>
              </a:defRPr>
            </a:lvl3pPr>
            <a:lvl4pPr>
              <a:defRPr sz="2000">
                <a:latin typeface="黑体" pitchFamily="49" charset="-122"/>
                <a:ea typeface="黑体" pitchFamily="49" charset="-122"/>
              </a:defRPr>
            </a:lvl4pPr>
            <a:lvl5pPr>
              <a:defRPr sz="2000">
                <a:latin typeface="黑体" pitchFamily="49" charset="-122"/>
                <a:ea typeface="黑体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901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1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tytr, ghnedye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7962900" y="6375400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fr-FR" altLang="zh-CN" b="1" smtClean="0">
                <a:solidFill>
                  <a:srgbClr val="5EC902"/>
                </a:solidFill>
              </a:rPr>
              <a:t>Page </a:t>
            </a:r>
            <a:fld id="{3A3262FB-4DD5-4746-A070-CCD3F44566F3}" type="slidenum">
              <a:rPr lang="fr-FR" altLang="zh-CN" b="1" smtClean="0">
                <a:solidFill>
                  <a:srgbClr val="5EC902"/>
                </a:solidFill>
              </a:rPr>
              <a:pPr eaLnBrk="1" hangingPunct="1">
                <a:defRPr/>
              </a:pPr>
              <a:t>‹#›</a:t>
            </a:fld>
            <a:endParaRPr lang="fr-FR" altLang="zh-CN" b="1" smtClean="0">
              <a:solidFill>
                <a:srgbClr val="5EC90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tytr, ghnedy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968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2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4.xml"/><Relationship Id="rId7" Type="http://schemas.openxmlformats.org/officeDocument/2006/relationships/oleObject" Target="../embeddings/oleObject3.bin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45.x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Relationship Id="rId4" Type="http://schemas.openxmlformats.org/officeDocument/2006/relationships/image" Target="../media/image3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mlDrawing" Target="../drawings/vmlDrawing4.v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6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9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0.xml"/><Relationship Id="rId4" Type="http://schemas.openxmlformats.org/officeDocument/2006/relationships/image" Target="../media/image4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843808" y="1412776"/>
            <a:ext cx="5299843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第二章 </a:t>
            </a:r>
            <a:endParaRPr lang="en-US" altLang="zh-CN" sz="4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eaLnBrk="1" hangingPunct="1">
              <a:defRPr/>
            </a:pP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计算机图形系统组成</a:t>
            </a:r>
            <a:endParaRPr lang="zh-CN" altLang="en-US" sz="44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zh-CN" altLang="en-US" sz="36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en-US" altLang="zh-CN" sz="28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5" name="TextBox 4"/>
          <p:cNvSpPr txBox="1">
            <a:spLocks noChangeArrowheads="1"/>
          </p:cNvSpPr>
          <p:nvPr/>
        </p:nvSpPr>
        <p:spPr bwMode="auto">
          <a:xfrm>
            <a:off x="1928813" y="4149725"/>
            <a:ext cx="52466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宋体" panose="02010600030101010101" pitchFamily="2" charset="-122"/>
              </a:rPr>
              <a:t>童立靖</a:t>
            </a:r>
            <a:endParaRPr lang="en-US" altLang="zh-CN" sz="3200" b="1" dirty="0">
              <a:latin typeface="宋体" panose="02010600030101010101" pitchFamily="2" charset="-122"/>
            </a:endParaRPr>
          </a:p>
          <a:p>
            <a:pPr algn="ctr"/>
            <a:r>
              <a:rPr lang="zh-CN" altLang="en-US" sz="3200" b="1" dirty="0">
                <a:latin typeface="宋体" panose="02010600030101010101" pitchFamily="2" charset="-122"/>
              </a:rPr>
              <a:t>北方工业大学计算机学院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tong_lijing@163.com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6" name="Picture 3" descr="未定标题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05" y="1484784"/>
            <a:ext cx="1656184" cy="151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CRT Monitor</a:t>
            </a:r>
          </a:p>
        </p:txBody>
      </p:sp>
      <p:pic>
        <p:nvPicPr>
          <p:cNvPr id="20484" name="Picture 4" descr="C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412875"/>
            <a:ext cx="5257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CRT</a:t>
            </a:r>
            <a:r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监视器的简易结构图</a:t>
            </a:r>
          </a:p>
        </p:txBody>
      </p:sp>
      <p:pic>
        <p:nvPicPr>
          <p:cNvPr id="22531" name="Picture 4" descr="tu2-12"/>
          <p:cNvPicPr>
            <a:picLocks noChangeAspect="1" noChangeArrowheads="1"/>
          </p:cNvPicPr>
          <p:nvPr/>
        </p:nvPicPr>
        <p:blipFill>
          <a:blip r:embed="rId4">
            <a:lum bright="6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75"/>
            <a:ext cx="9144000" cy="353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323850" y="5229225"/>
            <a:ext cx="882015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1" lang="zh-CN" altLang="en-US" sz="2000" dirty="0">
                <a:latin typeface="宋体" panose="02010600030101010101" pitchFamily="2" charset="-122"/>
              </a:rPr>
              <a:t>电子枪发出电子束</a:t>
            </a:r>
            <a:r>
              <a:rPr kumimoji="1" lang="en-US" altLang="zh-CN" sz="2000" dirty="0">
                <a:latin typeface="宋体" panose="02010600030101010101" pitchFamily="2" charset="-122"/>
              </a:rPr>
              <a:t>, </a:t>
            </a:r>
            <a:r>
              <a:rPr kumimoji="1" lang="zh-CN" altLang="en-US" sz="2000" dirty="0">
                <a:latin typeface="宋体" panose="02010600030101010101" pitchFamily="2" charset="-122"/>
              </a:rPr>
              <a:t>经过聚焦系统和加速系统产生高速的经过聚焦的电子束</a:t>
            </a:r>
            <a:r>
              <a:rPr kumimoji="1" lang="en-US" altLang="zh-CN" sz="2000" dirty="0">
                <a:latin typeface="宋体" panose="02010600030101010101" pitchFamily="2" charset="-122"/>
              </a:rPr>
              <a:t>, 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1" lang="zh-CN" altLang="en-US" sz="2000" dirty="0">
                <a:latin typeface="宋体" panose="02010600030101010101" pitchFamily="2" charset="-122"/>
              </a:rPr>
              <a:t>现经过</a:t>
            </a:r>
            <a:r>
              <a:rPr kumimoji="1"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</a:rPr>
              <a:t>磁偏转系统</a:t>
            </a:r>
            <a:r>
              <a:rPr kumimoji="1" lang="zh-CN" altLang="en-US" sz="2000" dirty="0">
                <a:latin typeface="宋体" panose="02010600030101010101" pitchFamily="2" charset="-122"/>
              </a:rPr>
              <a:t>到达荧光屏的特定位置</a:t>
            </a:r>
            <a:r>
              <a:rPr kumimoji="1" lang="en-US" altLang="zh-CN" sz="2000" dirty="0">
                <a:latin typeface="宋体" panose="02010600030101010101" pitchFamily="2" charset="-122"/>
              </a:rPr>
              <a:t>, </a:t>
            </a:r>
            <a:r>
              <a:rPr kumimoji="1" lang="zh-CN" altLang="en-US" sz="2000" dirty="0">
                <a:latin typeface="宋体" panose="02010600030101010101" pitchFamily="2" charset="-122"/>
              </a:rPr>
              <a:t>轰击荧光屏表面的荧光物质，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1" lang="zh-CN" altLang="en-US" sz="2000" dirty="0">
                <a:latin typeface="宋体" panose="02010600030101010101" pitchFamily="2" charset="-122"/>
              </a:rPr>
              <a:t>在荧光屏上产生足够小的光点，光点称为</a:t>
            </a:r>
            <a:r>
              <a:rPr kumimoji="1"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</a:rPr>
              <a:t>像素</a:t>
            </a:r>
            <a:r>
              <a:rPr kumimoji="1" lang="en-US" altLang="zh-CN" sz="2000" b="1" dirty="0">
                <a:solidFill>
                  <a:srgbClr val="0000FF"/>
                </a:solidFill>
                <a:latin typeface="宋体" panose="02010600030101010101" pitchFamily="2" charset="-122"/>
              </a:rPr>
              <a:t>(pixel)</a:t>
            </a:r>
            <a:r>
              <a:rPr kumimoji="1" lang="zh-CN" altLang="en-US" sz="2000" dirty="0">
                <a:latin typeface="宋体" panose="02010600030101010101" pitchFamily="2" charset="-122"/>
              </a:rPr>
              <a:t>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荫罩式彩色</a:t>
            </a: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CRT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显色原理</a:t>
            </a:r>
          </a:p>
        </p:txBody>
      </p:sp>
      <p:pic>
        <p:nvPicPr>
          <p:cNvPr id="24579" name="Picture 4" descr="tu2-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428750"/>
            <a:ext cx="6481762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4479925" y="3048000"/>
            <a:ext cx="184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endParaRPr lang="zh-CN" altLang="zh-CN" sz="4400">
              <a:effectLst>
                <a:outerShdw blurRad="38100" dist="38100" dir="2700000" algn="tl">
                  <a:srgbClr val="FFFFFF"/>
                </a:outerShdw>
              </a:effectLst>
              <a:latin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未定标题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85903"/>
            <a:ext cx="6408316" cy="422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51520" y="188640"/>
            <a:ext cx="8568952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2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可以</a:t>
            </a:r>
            <a:r>
              <a:rPr kumimoji="1" lang="zh-CN" altLang="en-US" sz="2200" dirty="0">
                <a:solidFill>
                  <a:srgbClr val="000000"/>
                </a:solidFill>
                <a:latin typeface="宋体" panose="02010600030101010101" pitchFamily="2" charset="-122"/>
              </a:rPr>
              <a:t>控制击中的相应荧光点的亮度</a:t>
            </a:r>
            <a:r>
              <a:rPr kumimoji="1" lang="zh-CN" altLang="en-US" sz="22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，以</a:t>
            </a:r>
            <a:r>
              <a:rPr kumimoji="1" lang="zh-CN" altLang="en-US" sz="2200" b="1" dirty="0">
                <a:solidFill>
                  <a:srgbClr val="0000FF"/>
                </a:solidFill>
                <a:latin typeface="宋体" panose="02010600030101010101" pitchFamily="2" charset="-122"/>
              </a:rPr>
              <a:t>不同的强度</a:t>
            </a:r>
            <a:r>
              <a:rPr kumimoji="1" lang="zh-CN" altLang="en-US" sz="2200" dirty="0">
                <a:solidFill>
                  <a:srgbClr val="000000"/>
                </a:solidFill>
                <a:latin typeface="宋体" panose="02010600030101010101" pitchFamily="2" charset="-122"/>
              </a:rPr>
              <a:t>击中荧光点，就能够在像素点上生成极其丰富的颜色。如图是一个具有</a:t>
            </a:r>
            <a:r>
              <a:rPr kumimoji="1" lang="en-US" altLang="zh-CN" sz="2200" dirty="0">
                <a:solidFill>
                  <a:srgbClr val="000000"/>
                </a:solidFill>
                <a:latin typeface="宋体" panose="02010600030101010101" pitchFamily="2" charset="-122"/>
              </a:rPr>
              <a:t>24</a:t>
            </a:r>
            <a:r>
              <a:rPr kumimoji="1" lang="zh-CN" altLang="en-US" sz="2200" dirty="0">
                <a:solidFill>
                  <a:srgbClr val="000000"/>
                </a:solidFill>
                <a:latin typeface="宋体" panose="02010600030101010101" pitchFamily="2" charset="-122"/>
              </a:rPr>
              <a:t>位面的帧缓冲存储器，红、绿、蓝各</a:t>
            </a:r>
            <a:r>
              <a:rPr kumimoji="1" lang="en-US" altLang="zh-CN" sz="2200" dirty="0">
                <a:solidFill>
                  <a:srgbClr val="000000"/>
                </a:solidFill>
                <a:latin typeface="宋体" panose="02010600030101010101" pitchFamily="2" charset="-122"/>
              </a:rPr>
              <a:t>8</a:t>
            </a:r>
            <a:r>
              <a:rPr kumimoji="1" lang="zh-CN" altLang="en-US" sz="2200" dirty="0">
                <a:solidFill>
                  <a:srgbClr val="000000"/>
                </a:solidFill>
                <a:latin typeface="宋体" panose="02010600030101010101" pitchFamily="2" charset="-122"/>
              </a:rPr>
              <a:t>个位面，其值经数模转换控制红、绿、蓝电子枪的强度，每支电子枪的强度有</a:t>
            </a:r>
            <a:r>
              <a:rPr kumimoji="1" lang="en-US" altLang="zh-CN" sz="2200" dirty="0">
                <a:solidFill>
                  <a:srgbClr val="000000"/>
                </a:solidFill>
                <a:latin typeface="宋体" panose="02010600030101010101" pitchFamily="2" charset="-122"/>
              </a:rPr>
              <a:t>256(8</a:t>
            </a:r>
            <a:r>
              <a:rPr kumimoji="1" lang="zh-CN" altLang="en-US" sz="2200" dirty="0">
                <a:solidFill>
                  <a:srgbClr val="000000"/>
                </a:solidFill>
                <a:latin typeface="宋体" panose="02010600030101010101" pitchFamily="2" charset="-122"/>
              </a:rPr>
              <a:t>位</a:t>
            </a:r>
            <a:r>
              <a:rPr kumimoji="1" lang="en-US" altLang="zh-CN" sz="2200" dirty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  <a:r>
              <a:rPr kumimoji="1" lang="zh-CN" altLang="en-US" sz="2200" dirty="0">
                <a:solidFill>
                  <a:srgbClr val="000000"/>
                </a:solidFill>
                <a:latin typeface="宋体" panose="02010600030101010101" pitchFamily="2" charset="-122"/>
              </a:rPr>
              <a:t>个等级，则能显示</a:t>
            </a:r>
            <a:r>
              <a:rPr kumimoji="1" lang="en-US" altLang="zh-CN" sz="2200" dirty="0">
                <a:solidFill>
                  <a:srgbClr val="000000"/>
                </a:solidFill>
                <a:latin typeface="宋体" panose="02010600030101010101" pitchFamily="2" charset="-122"/>
              </a:rPr>
              <a:t>256*256*256=16</a:t>
            </a:r>
            <a:r>
              <a:rPr kumimoji="1" lang="zh-CN" altLang="en-US" sz="2200" dirty="0">
                <a:solidFill>
                  <a:srgbClr val="000000"/>
                </a:solidFill>
                <a:latin typeface="宋体" panose="02010600030101010101" pitchFamily="2" charset="-122"/>
              </a:rPr>
              <a:t>兆种颜色，</a:t>
            </a:r>
            <a:r>
              <a:rPr kumimoji="1" lang="en-US" altLang="zh-CN" sz="2200" dirty="0">
                <a:solidFill>
                  <a:srgbClr val="000000"/>
                </a:solidFill>
                <a:latin typeface="宋体" panose="02010600030101010101" pitchFamily="2" charset="-122"/>
              </a:rPr>
              <a:t>16</a:t>
            </a:r>
            <a:r>
              <a:rPr kumimoji="1" lang="zh-CN" altLang="en-US" sz="2200" dirty="0">
                <a:solidFill>
                  <a:srgbClr val="000000"/>
                </a:solidFill>
                <a:latin typeface="宋体" panose="02010600030101010101" pitchFamily="2" charset="-122"/>
              </a:rPr>
              <a:t>兆种颜色也称作</a:t>
            </a:r>
            <a:r>
              <a:rPr kumimoji="1" lang="en-US" altLang="zh-CN" sz="2200" dirty="0">
                <a:solidFill>
                  <a:srgbClr val="000000"/>
                </a:solidFill>
                <a:latin typeface="宋体" panose="02010600030101010101" pitchFamily="2" charset="-122"/>
              </a:rPr>
              <a:t>(24</a:t>
            </a:r>
            <a:r>
              <a:rPr kumimoji="1" lang="zh-CN" altLang="en-US" sz="2200" dirty="0">
                <a:solidFill>
                  <a:srgbClr val="000000"/>
                </a:solidFill>
                <a:latin typeface="宋体" panose="02010600030101010101" pitchFamily="2" charset="-122"/>
              </a:rPr>
              <a:t>位</a:t>
            </a:r>
            <a:r>
              <a:rPr kumimoji="1" lang="en-US" altLang="zh-CN" sz="2200" dirty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  <a:r>
              <a:rPr kumimoji="1" lang="zh-CN" altLang="en-US" sz="2200" dirty="0">
                <a:solidFill>
                  <a:srgbClr val="000000"/>
                </a:solidFill>
                <a:latin typeface="宋体" panose="02010600030101010101" pitchFamily="2" charset="-122"/>
              </a:rPr>
              <a:t>真彩色。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64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几个名词概念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Some Concepts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66530" y="1052736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刷新频率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Refresh rate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在屏幕上重复画图的频率 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像素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Pixel—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每个屏幕上的点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帧缓存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—frame buffer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屏幕图像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所需要的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存储空间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帧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frame——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整个屏幕范围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点距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spot distance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指荧光屏上两个同样颜色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荧光点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之间的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距离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分辨率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resolution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屏幕图像的密度。一般表示为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水平线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上面的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点数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乘以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垂直线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上面的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点数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1921" y="4572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刷新频率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Refresh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要保持荧光屏上有稳定的图像就必须不断地发射电子束。 刷新一次是指电子束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从上到下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将荧光屏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扫描一次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只有刷新频率高到一定值后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图像才能稳定显示。 大约达到每秒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帧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 Hz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人眼才能感觉到屏幕不闪烁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但要使人眼觉得舒服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一般必须有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85 Hz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以上的刷新频率。 </a:t>
            </a:r>
          </a:p>
          <a:p>
            <a:pPr eaLnBrk="1" hangingPunct="1"/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电子束扫描过程示意图</a:t>
            </a:r>
            <a:br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Electron  beam scan </a:t>
            </a:r>
            <a:b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Schematic diagram</a:t>
            </a:r>
            <a:endParaRPr lang="en-US" altLang="zh-CN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2771" name="Picture 4" descr="tu2-1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73313"/>
            <a:ext cx="4643438" cy="4348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5508104" y="3140968"/>
            <a:ext cx="2987675" cy="323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扫描线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scan line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水平回扫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retrace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垂直回扫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vertical retrace</a:t>
            </a:r>
          </a:p>
        </p:txBody>
      </p:sp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2699792" y="2420888"/>
            <a:ext cx="36004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逐行扫描示意图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04664"/>
            <a:ext cx="8229600" cy="922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颜色的灰度值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Gray level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单色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1bit</a:t>
            </a:r>
          </a:p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256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色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8bit</a:t>
            </a:r>
          </a:p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65536      16bit </a:t>
            </a: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真彩色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24bit</a:t>
            </a:r>
          </a:p>
          <a:p>
            <a:pPr marL="0" indent="0" eaLnBrk="1" hangingPunct="1"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问题：真彩色图像在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1024*768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的屏幕分辨率下帧缓存需要多大？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413" y="188913"/>
            <a:ext cx="8893175" cy="1139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CRT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显示器的类型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CRT Monitor Types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772816"/>
            <a:ext cx="8229600" cy="435334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随机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扫描显示器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Random-scan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isplay</a:t>
            </a:r>
          </a:p>
          <a:p>
            <a:pPr lvl="1" eaLnBrk="1" hangingPunct="1"/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向量显示器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Vector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isplay</a:t>
            </a:r>
          </a:p>
          <a:p>
            <a:pPr eaLnBrk="1" hangingPunct="1"/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光栅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扫描式显示器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Raster-scan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isplay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随机扫描显示器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Random-scan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Display</a:t>
            </a:r>
            <a:b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8915" name="Picture 5" descr="fig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5"/>
          <a:stretch>
            <a:fillRect/>
          </a:stretch>
        </p:blipFill>
        <p:spPr bwMode="auto">
          <a:xfrm>
            <a:off x="755650" y="1628800"/>
            <a:ext cx="76327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490662"/>
            <a:ext cx="8229600" cy="85010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计算机图形系统组成</a:t>
            </a:r>
          </a:p>
        </p:txBody>
      </p:sp>
      <p:sp>
        <p:nvSpPr>
          <p:cNvPr id="6149" name="Text Box 24"/>
          <p:cNvSpPr txBox="1">
            <a:spLocks noChangeArrowheads="1"/>
          </p:cNvSpPr>
          <p:nvPr/>
        </p:nvSpPr>
        <p:spPr bwMode="auto">
          <a:xfrm>
            <a:off x="827584" y="1340768"/>
            <a:ext cx="727280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概述</a:t>
            </a:r>
            <a:endParaRPr lang="en-US" altLang="zh-CN" sz="32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2.1.1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计算机图形系统的功能</a:t>
            </a:r>
            <a:endParaRPr lang="en-US" altLang="zh-CN" sz="32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2.1.2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计算机图形系统的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图形显示与观察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图形输入设备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图形输出设备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图形软件及其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标准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5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光栅扫描式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Raster-scan Display</a:t>
            </a:r>
            <a:b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0964" name="Picture 5" descr="fig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4"/>
          <a:stretch>
            <a:fillRect/>
          </a:stretch>
        </p:blipFill>
        <p:spPr bwMode="auto">
          <a:xfrm>
            <a:off x="863588" y="1844824"/>
            <a:ext cx="7416824" cy="485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随机扫描显示器与光栅扫描式显示器的比较</a:t>
            </a:r>
            <a: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Comparison between Random-scan 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isplay and Raster-scan Display</a:t>
            </a:r>
            <a:endParaRPr kumimoji="1" lang="en-US" altLang="zh-CN" sz="3200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62993" y="1484784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随机扫描</a:t>
            </a:r>
            <a:r>
              <a:rPr kumimoji="1"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</a:t>
            </a:r>
            <a:r>
              <a:rPr kumimoji="1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Random-scan Display</a:t>
            </a:r>
          </a:p>
          <a:p>
            <a:pPr lvl="1" eaLnBrk="1" hangingPunct="1">
              <a:lnSpc>
                <a:spcPct val="90000"/>
              </a:lnSpc>
            </a:pPr>
            <a:r>
              <a:rPr kumimoji="1"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矢量扫描，刷新频率依赖显示的线条数量，图形</a:t>
            </a:r>
            <a:r>
              <a:rPr kumimoji="1"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</a:t>
            </a:r>
            <a:r>
              <a:rPr kumimoji="1"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在内存中绘图</a:t>
            </a:r>
            <a:r>
              <a:rPr kumimoji="1"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命令列表</a:t>
            </a:r>
            <a:r>
              <a:rPr kumimoji="1"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中，较高的分辨率，明显的对比度，价格昂贵，</a:t>
            </a:r>
            <a:r>
              <a:rPr kumimoji="1"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模拟设备</a:t>
            </a:r>
            <a:r>
              <a:rPr kumimoji="1"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用于画线应用，如建筑和工程布局图等，不能显示逼真的有阴影的场景。</a:t>
            </a:r>
            <a:endParaRPr kumimoji="1" lang="zh-CN" altLang="en-US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光栅扫描式</a:t>
            </a:r>
            <a:r>
              <a:rPr kumimoji="1"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</a:t>
            </a:r>
            <a:r>
              <a:rPr kumimoji="1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Raster-scan Display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固定扫描线，固定的刷新频率，图形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在存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帧缓存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中，图形真实感强，价格便宜，绘制斜线有阶梯锯齿效应，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数字设备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60648"/>
            <a:ext cx="8686800" cy="1139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光栅扫描显示器的组成与工作原理</a:t>
            </a:r>
            <a:b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Structure and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orking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rinciple of the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aster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-s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can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isplay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5059" name="Picture 3" descr="tu2-20(b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0938"/>
            <a:ext cx="9144000" cy="276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445213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平板显示器 </a:t>
            </a:r>
            <a:r>
              <a:rPr kumimoji="1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Flat Panel Display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kumimoji="1"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世纪</a:t>
            </a:r>
            <a:r>
              <a:rPr kumimoji="1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80</a:t>
            </a:r>
            <a:r>
              <a:rPr kumimoji="1"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年代中期产生了平板显示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器，如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液晶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显示器和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等离子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显示器等。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液晶显示器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(Liquid Crystal Display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，简称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LCD)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的原理是利用液晶的物理特性，通电时导通，晶体在电场作用下，排列变得有秩序，使光线容易被阻挡；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不通电时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晶体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排列变得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混乱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，通过它的光的折射角度会发生变化，光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散射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，能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等离子显示器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(Plasma Display Panel,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简称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PDP)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是一种利用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气体放电激发荧光粉发光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的显示装置。等离子管作为等离子显示器的发光元件，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大量的等离子管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排列在一起构成屏幕。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平板显示器具有超薄超轻、无辐射、低功耗等优良特性，近几年来正在逐步普及。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液晶显示器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LCD</a:t>
            </a:r>
            <a:b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Liquid Crystal Display 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700808"/>
            <a:ext cx="8229600" cy="44253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的显示原理，是将液晶置于两片导电玻璃之间，靠两个电极间电场的驱动，引起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液晶分子扭曲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的电场效应，以控制光源投射或遮蔽功能，在电源开关之间产生明暗而将影像显示出来，若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加上彩色滤光片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，则可显示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彩色影像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9156" name="Picture 4" descr="moni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365104"/>
            <a:ext cx="1887537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液晶显示器原理示意图</a:t>
            </a:r>
          </a:p>
        </p:txBody>
      </p:sp>
      <p:pic>
        <p:nvPicPr>
          <p:cNvPr id="51203" name="Picture 4" descr="tu2-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12875"/>
            <a:ext cx="8497887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77813"/>
            <a:ext cx="9144000" cy="1139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液晶显示器的主要基本技术指标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LCD 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isplay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asic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echnical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ndicators</a:t>
            </a:r>
            <a:endParaRPr lang="en-US" altLang="zh-CN" sz="40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772816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可视角度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Viewing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ngle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由于液晶的成像原理是通过光的折射而不是像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CRT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那样由荧光点直接发光来实现的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因此在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不同的角度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看液晶显示屏必然会有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不同的效果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2)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点距和分辨率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Dot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 and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esolution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液晶屏幕的点距就是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两个液晶颗粒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光点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之间的距离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一般点距为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0.28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0.32 mm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就能得到较好的显示效果。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3)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响应时间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Response Time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由于液晶分子的转动，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屏幕上每个点由前一种色彩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过渡到后一种色彩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的变化，这会有一个时间的过程，也就是我们通常所说的响应时间。 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三星</a:t>
            </a: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S24C370HL</a:t>
            </a:r>
            <a:r>
              <a:rPr lang="en-US" altLang="zh-CN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en-US" altLang="zh-CN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参考价格：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1199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尺寸：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23.2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英寸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亮度：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250cd/m2(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流明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屏幕比例：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16: 9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分辨率：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1920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1080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响应速度：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5ms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点距：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0.282mm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价格：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1319</a:t>
            </a:r>
          </a:p>
        </p:txBody>
      </p:sp>
      <p:pic>
        <p:nvPicPr>
          <p:cNvPr id="55300" name="Picture 5" descr="ce8RR2AIElinw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844675"/>
            <a:ext cx="4103688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76672"/>
            <a:ext cx="8229600" cy="9409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等离子体显示器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PDP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PDP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的原理是利用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惰性气体放电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时所产生的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紫外线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来激发彩色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荧光粉发光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，然后将这种光转换成人眼可见的光。等离子显示器采用等离子管作为发光元件，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大量的等离子管排列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在一起构成屏幕，每个等离子对应的每个小室内充有氖、氙气体。</a:t>
            </a:r>
          </a:p>
        </p:txBody>
      </p:sp>
      <p:pic>
        <p:nvPicPr>
          <p:cNvPr id="56324" name="Picture 4" descr="LC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724400"/>
            <a:ext cx="2701925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560" y="54868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PDP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的比较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LCD</a:t>
            </a:r>
          </a:p>
          <a:p>
            <a:pPr lvl="1"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显示原理：液晶扭曲，画面清晰，无辐射，价格较贵，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可视角度较小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，响应时间较慢</a:t>
            </a:r>
          </a:p>
          <a:p>
            <a:pPr lvl="1" eaLnBrk="1" hangingPunct="1"/>
            <a:endParaRPr lang="zh-CN" altLang="en-US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PDP</a:t>
            </a:r>
          </a:p>
          <a:p>
            <a:pPr lvl="1"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显示原理：气体放电，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高亮度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大视角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，无辐射，大尺寸，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发热较大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计算机图形系统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Graphics System</a:t>
            </a:r>
          </a:p>
        </p:txBody>
      </p:sp>
      <p:sp>
        <p:nvSpPr>
          <p:cNvPr id="6149" name="Text Box 24"/>
          <p:cNvSpPr txBox="1">
            <a:spLocks noChangeArrowheads="1"/>
          </p:cNvSpPr>
          <p:nvPr/>
        </p:nvSpPr>
        <p:spPr bwMode="auto">
          <a:xfrm>
            <a:off x="827584" y="1340768"/>
            <a:ext cx="576262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图形系统的基本功能图</a:t>
            </a:r>
          </a:p>
        </p:txBody>
      </p:sp>
      <p:pic>
        <p:nvPicPr>
          <p:cNvPr id="6150" name="Picture 25" descr="图形系统组成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606595"/>
            <a:ext cx="6408738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5" descr="ij146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28812"/>
            <a:ext cx="5273898" cy="556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560" y="54868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</a:t>
            </a:r>
            <a:endPara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74" y="404664"/>
            <a:ext cx="6162554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3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显示适配器 </a:t>
            </a: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Display Adapter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268760"/>
            <a:ext cx="8229600" cy="1579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一个显示适配器的主要配件有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显示主芯片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 显示缓存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简称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显存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数字模拟转换器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(RAMDAC),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如图所示。 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6804" name="Picture 4" descr="tu2-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636912"/>
            <a:ext cx="7416800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80975" y="274638"/>
            <a:ext cx="96488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显卡的工作过程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Work Process of Display Adapter 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28638" y="1844823"/>
            <a:ext cx="8229600" cy="43813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通过总线传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送到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显示芯片</a:t>
            </a: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显示卡上的芯片对数据进行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，并将处理结果存放在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显存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中。</a:t>
            </a: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显卡从显存中将数据传送到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RAMDAC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并进行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数模转换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RAMDAC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将模拟信号通过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VGA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接口输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送到显示器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显示主芯片</a:t>
            </a: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GPU</a:t>
            </a:r>
            <a:b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Graphical Processing Unit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2132856"/>
            <a:ext cx="8229600" cy="39933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显示主芯片是显卡的核心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俗称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GPU,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它的主要任务是对系统输入的视频信息进行构建和渲染。 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各图形函数基本上都集成在这里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比如现在许多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卡都支持的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OpenGL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硬件加速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功能和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DirectX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以及各种纹理渲染功能就是在这里实现的。 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显卡主芯片的能力直接决定了显卡的能力。 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人们常说的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VIDIA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AMD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显卡。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5" descr="cezZyAnnR7m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375025"/>
            <a:ext cx="4643437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000" y="141288"/>
            <a:ext cx="90010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七彩虹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iGame650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烈焰战神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 D5 1024M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2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芯片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型号：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NVIDIA GeForce GTX 650</a:t>
            </a:r>
          </a:p>
          <a:p>
            <a:pPr eaLnBrk="1" hangingPunct="1"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显卡接口标准：支持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PCI Express 2.0 </a:t>
            </a:r>
          </a:p>
          <a:p>
            <a:pPr eaLnBrk="1" hangingPunct="1"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显存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容量：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1024M </a:t>
            </a:r>
          </a:p>
          <a:p>
            <a:pPr eaLnBrk="1" hangingPunct="1"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显存类型：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GDDR 5 </a:t>
            </a:r>
          </a:p>
          <a:p>
            <a:pPr eaLnBrk="1" hangingPunct="1"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最大分辨率：    </a:t>
            </a: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2560×1600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参考价：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769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</a:t>
            </a:r>
          </a:p>
          <a:p>
            <a:pPr eaLnBrk="1" hangingPunct="1">
              <a:defRPr/>
            </a:pPr>
            <a:endParaRPr lang="zh-CN" altLang="en-US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949" name="Rectangle 8"/>
          <p:cNvSpPr>
            <a:spLocks noChangeArrowheads="1"/>
          </p:cNvSpPr>
          <p:nvPr/>
        </p:nvSpPr>
        <p:spPr bwMode="auto">
          <a:xfrm>
            <a:off x="0" y="-1323"/>
            <a:ext cx="86553" cy="30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0153" rIns="28566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2950" name="Rectangle 10"/>
          <p:cNvSpPr>
            <a:spLocks noChangeArrowheads="1"/>
          </p:cNvSpPr>
          <p:nvPr/>
        </p:nvSpPr>
        <p:spPr bwMode="auto">
          <a:xfrm>
            <a:off x="0" y="-1323"/>
            <a:ext cx="86553" cy="30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0153" rIns="28566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2951" name="Rectangle 12"/>
          <p:cNvSpPr>
            <a:spLocks noChangeArrowheads="1"/>
          </p:cNvSpPr>
          <p:nvPr/>
        </p:nvSpPr>
        <p:spPr bwMode="auto">
          <a:xfrm>
            <a:off x="0" y="-1323"/>
            <a:ext cx="86553" cy="30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0153" rIns="28566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2952" name="Rectangle 14"/>
          <p:cNvSpPr>
            <a:spLocks noChangeArrowheads="1"/>
          </p:cNvSpPr>
          <p:nvPr/>
        </p:nvSpPr>
        <p:spPr bwMode="auto">
          <a:xfrm>
            <a:off x="0" y="-1323"/>
            <a:ext cx="86553" cy="30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0153" rIns="28566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 descr="proj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989138"/>
            <a:ext cx="6696075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250" y="54868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投影机</a:t>
            </a:r>
          </a:p>
        </p:txBody>
      </p:sp>
    </p:spTree>
    <p:extLst>
      <p:ext uri="{BB962C8B-B14F-4D97-AF65-F5344CB8AC3E}">
        <p14:creationId xmlns:p14="http://schemas.microsoft.com/office/powerpoint/2010/main" val="40026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立体眼镜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Stereo Glasses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68313" y="1412875"/>
            <a:ext cx="3527425" cy="4752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一般两眼观察物体时，很自然的产生立体感，是由于人的两眼之间有一定的距离。当观察物体时，左右眼各自从不同角度观察，形成两眼视觉上的差异，反映到大脑中便产生远近感和层次感的三度空间立体影像。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立体眼镜是利用人类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左眼与右眼影像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的视角间距的视差，因而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产生有三度空间感的三维效果。</a:t>
            </a:r>
          </a:p>
        </p:txBody>
      </p:sp>
      <p:pic>
        <p:nvPicPr>
          <p:cNvPr id="62468" name="Picture 4" descr="li ti yan j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916113"/>
            <a:ext cx="47529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379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双通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74964" cy="628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532977"/>
            <a:ext cx="8686800" cy="9518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通道立体环幕系统 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34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532977"/>
            <a:ext cx="8686800" cy="1139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多通道立体环幕系统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Multi-channel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tereo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ircular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ystem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2027980"/>
            <a:ext cx="8229600" cy="43533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多通道环幕（立体）投影系统是指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采用多台投影机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组合而成的多通道大屏幕展示系统，它比普通的标准投影系统具备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更大的显示尺寸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、更宽的视野、更多的显示内容、更高的显示分辨率，以及更具冲击力和沉浸感的视觉效果。 </a:t>
            </a:r>
          </a:p>
        </p:txBody>
      </p:sp>
    </p:spTree>
    <p:extLst>
      <p:ext uri="{BB962C8B-B14F-4D97-AF65-F5344CB8AC3E}">
        <p14:creationId xmlns:p14="http://schemas.microsoft.com/office/powerpoint/2010/main" val="2763967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图形系统的基本功能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Graphic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ystem’s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asic Functions</a:t>
            </a:r>
            <a:b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860370"/>
              </p:ext>
            </p:extLst>
          </p:nvPr>
        </p:nvGraphicFramePr>
        <p:xfrm>
          <a:off x="0" y="1916832"/>
          <a:ext cx="91440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2" name="Picture 4" descr="多通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236577"/>
            <a:ext cx="8425631" cy="628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191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立体影院 </a:t>
            </a: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Stereo Cinema</a:t>
            </a:r>
          </a:p>
        </p:txBody>
      </p:sp>
      <p:pic>
        <p:nvPicPr>
          <p:cNvPr id="75780" name="Picture 4" descr="立体电影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5" y="1417638"/>
            <a:ext cx="805875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889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490662"/>
            <a:ext cx="8229600" cy="85010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计算机图形系统组成</a:t>
            </a:r>
          </a:p>
        </p:txBody>
      </p:sp>
      <p:sp>
        <p:nvSpPr>
          <p:cNvPr id="6149" name="Text Box 24"/>
          <p:cNvSpPr txBox="1">
            <a:spLocks noChangeArrowheads="1"/>
          </p:cNvSpPr>
          <p:nvPr/>
        </p:nvSpPr>
        <p:spPr bwMode="auto">
          <a:xfrm>
            <a:off x="827584" y="1340768"/>
            <a:ext cx="727280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概述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2.1.1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计算机图形系统的功能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2.1.2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计算机图形系统的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图形显示与观察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图形输入设备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图形输出设备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图形软件及其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标准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0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2985" y="332656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图形输入设备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 Device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11560" y="1600200"/>
            <a:ext cx="807524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键盘    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keyboard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鼠标    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mouse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光笔    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light pen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图像扫描仪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 scanner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跟踪球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tracking ball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触摸屏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touch screen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数字化仪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digitizer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数据手套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 gloves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2913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数字化仪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Digitizer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68313" y="1585913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数字化仪是一种把图形转变成计算机能接收的数字形式的专用设备。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其基本工作原理是采用电磁感应技术。 它通常由一块数据板和一根触笔组成。 数据板中布满了金属栅格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触笔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在数据板上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移动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其正下方的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金属栅格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上就会产生相应的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感应电流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。根据已产生电流的金属栅格的位置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就可以判断出触笔当前的几何位置。 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下图所示的是几种常见的数字化仪。  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数字化仪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Digitizer</a:t>
            </a:r>
          </a:p>
        </p:txBody>
      </p:sp>
      <p:graphicFrame>
        <p:nvGraphicFramePr>
          <p:cNvPr id="8806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752147"/>
              </p:ext>
            </p:extLst>
          </p:nvPr>
        </p:nvGraphicFramePr>
        <p:xfrm>
          <a:off x="899592" y="1052736"/>
          <a:ext cx="7129463" cy="551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30" name="BMP 图象" r:id="rId5" imgW="3665538" imgH="2834886" progId="Paint.Picture">
                  <p:embed/>
                </p:oleObj>
              </mc:Choice>
              <mc:Fallback>
                <p:oleObj name="BMP 图象" r:id="rId5" imgW="3665538" imgH="2834886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052736"/>
                        <a:ext cx="7129463" cy="551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5072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操纵杆、跟踪球和空间球</a:t>
            </a:r>
            <a:b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Joystick,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rack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all, and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pace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操纵杆 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Joystick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操纵杆是由一个手柄通过一个球形轴承半固定在底座上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手柄运动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时带动一对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电位器或电脉冲产生器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产生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位置信号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控制屏幕上的光标的坐标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如下图所示。 </a:t>
            </a:r>
          </a:p>
          <a:p>
            <a:pPr algn="just"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跟踪球和空间球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rack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all, and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pace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跟踪球和空间球是根据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球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在不同方向受到的推或拉的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压力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来实现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定位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从而控制屏幕上的光标的坐标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如下图所示。 </a:t>
            </a:r>
          </a:p>
          <a:p>
            <a:pPr eaLnBrk="1" hangingPunct="1"/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32656"/>
            <a:ext cx="8579296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操纵杆、跟踪球和空间球</a:t>
            </a:r>
            <a:b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Joystick,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rack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all, and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pace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2163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179388" y="2430463"/>
          <a:ext cx="2914650" cy="224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9" name="BMP 图象" r:id="rId5" imgW="1905165" imgH="1470476" progId="Paint.Picture">
                  <p:embed/>
                </p:oleObj>
              </mc:Choice>
              <mc:Fallback>
                <p:oleObj name="BMP 图象" r:id="rId5" imgW="1905165" imgH="1470476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430463"/>
                        <a:ext cx="2914650" cy="224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4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80711092"/>
              </p:ext>
            </p:extLst>
          </p:nvPr>
        </p:nvGraphicFramePr>
        <p:xfrm>
          <a:off x="2684586" y="2702649"/>
          <a:ext cx="6218238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0" name="BMP 图象" r:id="rId7" imgW="4099915" imgH="1287619" progId="Paint.Picture">
                  <p:embed/>
                </p:oleObj>
              </mc:Choice>
              <mc:Fallback>
                <p:oleObj name="BMP 图象" r:id="rId7" imgW="4099915" imgH="1287619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586" y="2702649"/>
                        <a:ext cx="6218238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404813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数据手套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Digital Gloves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9750" y="1730375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数据手套由一系列检测手和手指运动的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传感器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天线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数据手套通过传感器和天线来获得和发送手指的位置和方向信息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并形成三维笛卡尔坐标系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如下图所示。 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数据手套常用作虚拟场景中的对象定位操作及对虚拟场景进行操纵。 </a:t>
            </a:r>
          </a:p>
          <a:p>
            <a:pPr eaLnBrk="1" hangingPunct="1"/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54868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数据手套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Digital Gloves</a:t>
            </a:r>
          </a:p>
        </p:txBody>
      </p:sp>
      <p:graphicFrame>
        <p:nvGraphicFramePr>
          <p:cNvPr id="9625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1989138"/>
          <a:ext cx="9142413" cy="299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2" name="BMP 图象" r:id="rId5" imgW="4694327" imgH="1539373" progId="Paint.Picture">
                  <p:embed/>
                </p:oleObj>
              </mc:Choice>
              <mc:Fallback>
                <p:oleObj name="BMP 图象" r:id="rId5" imgW="4694327" imgH="1539373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89138"/>
                        <a:ext cx="9142413" cy="299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490662"/>
            <a:ext cx="8229600" cy="85010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计算机图形系统组成</a:t>
            </a:r>
          </a:p>
        </p:txBody>
      </p:sp>
      <p:sp>
        <p:nvSpPr>
          <p:cNvPr id="6149" name="Text Box 24"/>
          <p:cNvSpPr txBox="1">
            <a:spLocks noChangeArrowheads="1"/>
          </p:cNvSpPr>
          <p:nvPr/>
        </p:nvSpPr>
        <p:spPr bwMode="auto">
          <a:xfrm>
            <a:off x="827584" y="1340768"/>
            <a:ext cx="727280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概述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2.1.1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计算机图形系统的功能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2.1.2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计算机图形系统的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图形显示与观察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图形输入设备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图形输出设备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图形软件及其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标准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405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64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光笔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Light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08720"/>
            <a:ext cx="5482952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是一种检测光的装置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它直接在屏幕上操作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拾取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位置。 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光笔的形状和大小像一支圆珠笔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笔尖处开有一个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圆孔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让荧光屏的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通过这个孔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进入光笔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光笔的头部有一组透镜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把所收集的光聚集至光导纤维的一个端面上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光导纤维再把光引至光笔另一端的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光电倍增管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从而将光信号转换成电信号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经过整形后输出一个有合适信噪比的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逻辑电平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并作为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中断信号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送给计算机。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852" y="1916832"/>
            <a:ext cx="2962275" cy="38766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触摸屏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Touch  Screen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51520" y="1052736"/>
            <a:ext cx="8435280" cy="1211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是利用手指等对屏幕相应位置的触摸进行定位的。 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当用手指或小杆等触摸屏幕时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触点位置便以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电子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的、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光学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的或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声音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的方式记录下来。 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0356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00277356"/>
              </p:ext>
            </p:extLst>
          </p:nvPr>
        </p:nvGraphicFramePr>
        <p:xfrm>
          <a:off x="2339752" y="2924944"/>
          <a:ext cx="4752528" cy="3585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0" name="BMP 图象" r:id="rId5" imgW="2857748" imgH="2156190" progId="Paint.Picture">
                  <p:embed/>
                </p:oleObj>
              </mc:Choice>
              <mc:Fallback>
                <p:oleObj name="BMP 图象" r:id="rId5" imgW="2857748" imgH="215619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924944"/>
                        <a:ext cx="4752528" cy="35858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76672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图像扫描仪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</a:p>
        </p:txBody>
      </p:sp>
      <p:pic>
        <p:nvPicPr>
          <p:cNvPr id="102404" name="Picture 4" descr="flatbed scan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811337"/>
            <a:ext cx="37433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5" descr="handheld scann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349499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158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立体相机 </a:t>
            </a:r>
            <a:b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Stereo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amera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4516" name="Picture 4" descr="立体相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6" y="1916832"/>
            <a:ext cx="8129764" cy="463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504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260648"/>
            <a:ext cx="8424936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SRI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立体视觉系统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SRI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Stereo Vision System (SRI SVS)</a:t>
            </a:r>
          </a:p>
        </p:txBody>
      </p:sp>
      <p:pic>
        <p:nvPicPr>
          <p:cNvPr id="65539" name="Picture 3" descr="stereo vision compute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6"/>
            <a:ext cx="7218803" cy="4824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>
            <a:off x="7884368" y="3140968"/>
            <a:ext cx="936104" cy="1152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982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3" descr="stereo vision interfa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72" y="1700808"/>
            <a:ext cx="7716856" cy="500552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260648"/>
            <a:ext cx="8424936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SRI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立体视觉系统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SRI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Stereo Vision System (SRI SVS)</a:t>
            </a:r>
          </a:p>
        </p:txBody>
      </p:sp>
    </p:spTree>
    <p:extLst>
      <p:ext uri="{BB962C8B-B14F-4D97-AF65-F5344CB8AC3E}">
        <p14:creationId xmlns:p14="http://schemas.microsoft.com/office/powerpoint/2010/main" val="908063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SRI</a:t>
            </a:r>
            <a:r>
              <a: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立体视觉系统的点云数据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 Cloud Data under SRI Stereo Vision System(SRI SVS)</a:t>
            </a:r>
            <a:b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7587" name="Picture 3" descr="stereo vision point clou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7" y="1429775"/>
            <a:ext cx="6906286" cy="51797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565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32656"/>
            <a:ext cx="9036496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Many-Knot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样条插值的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维重建修正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 Reconstruction Mending  Based on Many-Knot Spline Interpolation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en-US" altLang="zh-CN" sz="4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8611" name="Picture 3" descr="stereo vision hj">
            <a:hlinkClick r:id="" action="ppaction://hlinkshowjump?jump=nextslide"/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5656"/>
            <a:ext cx="6984776" cy="521147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3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KINECT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68413"/>
            <a:ext cx="7343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723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274638"/>
            <a:ext cx="8784976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KINECT Application---KINECT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7200900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934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图2-2 计算机图形系统的结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0"/>
          <a:stretch>
            <a:fillRect/>
          </a:stretch>
        </p:blipFill>
        <p:spPr bwMode="auto">
          <a:xfrm>
            <a:off x="1403350" y="0"/>
            <a:ext cx="6743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03" y="1417638"/>
            <a:ext cx="843221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274638"/>
            <a:ext cx="8784976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KINECT Application---KINECT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7295275" y="3140968"/>
            <a:ext cx="1728192" cy="86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05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274638"/>
            <a:ext cx="8784976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KINECT Application---KINECT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31640" y="1916832"/>
            <a:ext cx="43091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01kinect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动画制作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wmv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47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维激光扫描仪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 Laser 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Scaner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4451" name="Picture 4" descr="laser scann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473" y="1700808"/>
            <a:ext cx="3727053" cy="495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560" y="692696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维扫描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 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Scaner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67744" y="2492896"/>
            <a:ext cx="58496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多视角运动捕捉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a246-dou.mp4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数字人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mp4</a:t>
            </a:r>
          </a:p>
        </p:txBody>
      </p:sp>
    </p:spTree>
    <p:extLst>
      <p:ext uri="{BB962C8B-B14F-4D97-AF65-F5344CB8AC3E}">
        <p14:creationId xmlns:p14="http://schemas.microsoft.com/office/powerpoint/2010/main" val="6048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490662"/>
            <a:ext cx="8229600" cy="85010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计算机图形系统组成</a:t>
            </a:r>
          </a:p>
        </p:txBody>
      </p:sp>
      <p:sp>
        <p:nvSpPr>
          <p:cNvPr id="6149" name="Text Box 24"/>
          <p:cNvSpPr txBox="1">
            <a:spLocks noChangeArrowheads="1"/>
          </p:cNvSpPr>
          <p:nvPr/>
        </p:nvSpPr>
        <p:spPr bwMode="auto">
          <a:xfrm>
            <a:off x="827584" y="1340768"/>
            <a:ext cx="727280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概述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2.1.1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计算机图形系统的功能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2.1.2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计算机图形系统的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图形显示与观察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图形输入设备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图形输出设备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图形软件及其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标准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801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34581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输出设备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Output Device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绘图仪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Plotter    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尺寸大，精度高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打印机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Printer   </a:t>
            </a: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Monitor</a:t>
            </a: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投影机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Projector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绘图仪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lotter</a:t>
            </a:r>
          </a:p>
        </p:txBody>
      </p:sp>
      <p:pic>
        <p:nvPicPr>
          <p:cNvPr id="109571" name="Picture 6" descr="pen plo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565400"/>
            <a:ext cx="27940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9572" name="Group 7"/>
          <p:cNvGrpSpPr>
            <a:grpSpLocks/>
          </p:cNvGrpSpPr>
          <p:nvPr/>
        </p:nvGrpSpPr>
        <p:grpSpPr bwMode="auto">
          <a:xfrm>
            <a:off x="611188" y="1557338"/>
            <a:ext cx="4392612" cy="4790837"/>
            <a:chOff x="3936" y="864"/>
            <a:chExt cx="1824" cy="2023"/>
          </a:xfrm>
        </p:grpSpPr>
        <p:pic>
          <p:nvPicPr>
            <p:cNvPr id="109575" name="Picture 8" descr="dsj130_left-w_leg_%A5h%ADI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864"/>
              <a:ext cx="1824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17" name="Text Box 9"/>
            <p:cNvSpPr txBox="1">
              <a:spLocks noChangeArrowheads="1"/>
            </p:cNvSpPr>
            <p:nvPr/>
          </p:nvSpPr>
          <p:spPr bwMode="auto">
            <a:xfrm>
              <a:off x="4320" y="2640"/>
              <a:ext cx="1008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滚筒绘图机</a:t>
              </a:r>
            </a:p>
          </p:txBody>
        </p:sp>
      </p:grpSp>
      <p:sp>
        <p:nvSpPr>
          <p:cNvPr id="119824" name="Text Box 16"/>
          <p:cNvSpPr txBox="1">
            <a:spLocks noChangeArrowheads="1"/>
          </p:cNvSpPr>
          <p:nvPr/>
        </p:nvSpPr>
        <p:spPr bwMode="auto">
          <a:xfrm>
            <a:off x="5867400" y="4941888"/>
            <a:ext cx="23764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台式绘图机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打印机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Printer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针式击打式打印机</a:t>
            </a:r>
          </a:p>
          <a:p>
            <a:pPr eaLnBrk="1" hangingPunct="1"/>
            <a:endParaRPr lang="zh-CN" alt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喷墨打印机</a:t>
            </a:r>
          </a:p>
          <a:p>
            <a:pPr eaLnBrk="1" hangingPunct="1"/>
            <a:endParaRPr lang="zh-CN" alt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激光打印机</a:t>
            </a:r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48880"/>
            <a:ext cx="446405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 </a:t>
            </a:r>
            <a:r>
              <a:rPr lang="zh-CN" altLang="en-US" b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打印机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 Printer</a:t>
            </a:r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6696744" cy="4775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770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 smtClean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 smtClean="0"/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55613"/>
            <a:ext cx="78486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798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490662"/>
            <a:ext cx="8229600" cy="85010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计算机图形系统组成</a:t>
            </a:r>
          </a:p>
        </p:txBody>
      </p:sp>
      <p:sp>
        <p:nvSpPr>
          <p:cNvPr id="6149" name="Text Box 24"/>
          <p:cNvSpPr txBox="1">
            <a:spLocks noChangeArrowheads="1"/>
          </p:cNvSpPr>
          <p:nvPr/>
        </p:nvSpPr>
        <p:spPr bwMode="auto">
          <a:xfrm>
            <a:off x="827584" y="1340768"/>
            <a:ext cx="727280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概述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2.1.1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计算机图形系统的功能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2.1.2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计算机图形系统的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图形显示与观察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设备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图形输入设备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图形输出设备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图形软件及其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标准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16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490662"/>
            <a:ext cx="8229600" cy="85010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计算机图形系统组成</a:t>
            </a:r>
          </a:p>
        </p:txBody>
      </p:sp>
      <p:sp>
        <p:nvSpPr>
          <p:cNvPr id="6149" name="Text Box 24"/>
          <p:cNvSpPr txBox="1">
            <a:spLocks noChangeArrowheads="1"/>
          </p:cNvSpPr>
          <p:nvPr/>
        </p:nvSpPr>
        <p:spPr bwMode="auto">
          <a:xfrm>
            <a:off x="827584" y="1340768"/>
            <a:ext cx="727280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概述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2.1.1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计算机图形系统的功能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2.1.2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计算机图形系统的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图形显示与观察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图形输入设备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图形输出设备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图形软件及其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标准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98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116632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图形</a:t>
            </a:r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Graphics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Software</a:t>
            </a:r>
            <a:endParaRPr lang="en-US" altLang="zh-CN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9552" y="836712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扩展的计算机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Extended computer language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图形软件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标准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Graphics software standards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特殊图形设备的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特殊语言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Special language for special graphic device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通用应用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软件包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Universal application software package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专用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应用程序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Special application program</a:t>
            </a:r>
          </a:p>
          <a:p>
            <a:pPr marL="0" indent="0" eaLnBrk="1" hangingPunct="1"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8388424" y="1196752"/>
            <a:ext cx="0" cy="5328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116632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图形</a:t>
            </a:r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Graphics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Software</a:t>
            </a:r>
            <a:endParaRPr lang="en-US" altLang="zh-CN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9552" y="836712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扩展的计算机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Extended computer language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图形软件标准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Graphics software standards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特殊图形设备的特殊语言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Special language for special graphic device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通用应用软件包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Universal application software package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专用应用程序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Special application program</a:t>
            </a:r>
          </a:p>
          <a:p>
            <a:pPr marL="0" indent="0" eaLnBrk="1" hangingPunct="1"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8388424" y="1196752"/>
            <a:ext cx="0" cy="5328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332656"/>
            <a:ext cx="8568952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图形软件结构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 Software’s Hiberarchy</a:t>
            </a:r>
            <a:b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3528" y="1844824"/>
            <a:ext cx="8640960" cy="42813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图元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 primitives</a:t>
            </a: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图元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属性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Primitive attribute</a:t>
            </a: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图形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 structure</a:t>
            </a: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 operation</a:t>
            </a: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几何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变换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Geometry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ransformation  </a:t>
            </a: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取景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变换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Viewing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ransformation</a:t>
            </a: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     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Other control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peration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212" y="4572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图形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Graphics Algorithm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686800" cy="4530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chemeClr val="folHlink"/>
              </a:buClr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光栅扫描图形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 </a:t>
            </a: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Raster Scan  </a:t>
            </a:r>
          </a:p>
          <a:p>
            <a:pPr eaLnBrk="1" hangingPunct="1">
              <a:buClr>
                <a:schemeClr val="folHlink"/>
              </a:buClr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图形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变换 </a:t>
            </a: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Graphics Transform  </a:t>
            </a:r>
          </a:p>
          <a:p>
            <a:pPr eaLnBrk="1" hangingPunct="1">
              <a:buClr>
                <a:schemeClr val="folHlink"/>
              </a:buClr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真实感图形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 </a:t>
            </a: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Realistic Graphics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folHlink"/>
              </a:buClr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几何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建模 </a:t>
            </a: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Geometry Modeling  </a:t>
            </a:r>
          </a:p>
          <a:p>
            <a:pPr eaLnBrk="1" hangingPunct="1">
              <a:buClr>
                <a:schemeClr val="folHlink"/>
              </a:buClr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曲线与曲面生成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 </a:t>
            </a: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Curve and Surface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folHlink"/>
              </a:buClr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图形学应用</a:t>
            </a:r>
            <a:r>
              <a:rPr lang="zh-CN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 </a:t>
            </a:r>
            <a:r>
              <a:rPr lang="en-US" altLang="zh-CN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Graphics Application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坐标系描述</a:t>
            </a:r>
            <a:b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 Representations</a:t>
            </a:r>
            <a:b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8787" name="内容占位符 5" descr="coordinat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63725"/>
            <a:ext cx="8229600" cy="399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116632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图形</a:t>
            </a:r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Graphics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Software</a:t>
            </a:r>
            <a:endParaRPr lang="en-US" altLang="zh-CN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9552" y="836712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扩展的计算机语言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Extended computer language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图形软件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标准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Graphics software standards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特殊图形设备的特殊语言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Special language for special graphic device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通用应用软件包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Universal application software package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专用应用程序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Special application program</a:t>
            </a:r>
          </a:p>
          <a:p>
            <a:pPr marL="0" indent="0" eaLnBrk="1" hangingPunct="1"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8388424" y="1196752"/>
            <a:ext cx="0" cy="5328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1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图形软件标准</a:t>
            </a:r>
            <a:b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Graphics Software Standard 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WHY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与设备无关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的程序可移植性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GKS (Graphics Kernel System)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1st  GSS accepted by 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ISO &amp; ANSI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PHIGS (Programmer’s </a:t>
            </a:r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Herarchical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Interactive Graphics System)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2nd GSS accepted by 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ISO &amp; ANSI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OpenGL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(Open Graphics Library)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Developed by SGI, independent with platform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DirectX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Developed by Microsoft, independent with windows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47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47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116632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图形</a:t>
            </a:r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Graphics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Software</a:t>
            </a:r>
            <a:endParaRPr lang="en-US" altLang="zh-CN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9552" y="836712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扩展的计算机语言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Extended computer language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图形软件标准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Graphics software standards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特殊图形设备的特殊语言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Special language for special graphic device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通用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应用软件包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Universal application software package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专用应用程序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Special application program</a:t>
            </a:r>
          </a:p>
          <a:p>
            <a:pPr marL="0" indent="0" eaLnBrk="1" hangingPunct="1"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8388424" y="1196752"/>
            <a:ext cx="0" cy="5328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7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通用应用程序包</a:t>
            </a:r>
            <a:b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Universal Application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ackage</a:t>
            </a:r>
            <a:b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827584" y="1844824"/>
            <a:ext cx="7859216" cy="42813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AutoCAD</a:t>
            </a:r>
          </a:p>
          <a:p>
            <a:pPr lvl="1" eaLnBrk="1" hangingPunct="1"/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3DS MAX</a:t>
            </a:r>
          </a:p>
          <a:p>
            <a:pPr lvl="1" eaLnBrk="1" hangingPunct="1"/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Maya</a:t>
            </a:r>
          </a:p>
          <a:p>
            <a:pPr lvl="1" eaLnBrk="1" hangingPunct="1"/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。。。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2132856"/>
            <a:ext cx="91440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图形显示与观察设备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 Display &amp; Viewing Equipment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490662"/>
            <a:ext cx="8229600" cy="85010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计算机图形系统组成</a:t>
            </a:r>
          </a:p>
        </p:txBody>
      </p:sp>
      <p:sp>
        <p:nvSpPr>
          <p:cNvPr id="6149" name="Text Box 24"/>
          <p:cNvSpPr txBox="1">
            <a:spLocks noChangeArrowheads="1"/>
          </p:cNvSpPr>
          <p:nvPr/>
        </p:nvSpPr>
        <p:spPr bwMode="auto">
          <a:xfrm>
            <a:off x="827584" y="1340768"/>
            <a:ext cx="727280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概述</a:t>
            </a:r>
            <a:endParaRPr lang="en-US" altLang="zh-CN" sz="32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2.1.1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计算机图形系统的功能</a:t>
            </a:r>
            <a:endParaRPr lang="en-US" altLang="zh-CN" sz="32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2.1.2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计算机图形系统的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图形显示与观察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设备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图形输入设备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图形输出设备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图形软件及其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标准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4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548680"/>
            <a:ext cx="8229600" cy="8640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Summary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33778" y="1556792"/>
            <a:ext cx="8013328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计算机图形系统的发展与组成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什么是图形软件标准？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为什么使用图形软件标准？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显示器的结构及其显示过程原理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几个概念：刷新频率、像素、点距、分辨率、帧缓存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显存与帧缓存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光栅扫描显示系统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硬拷贝设备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88" y="260648"/>
            <a:ext cx="8229600" cy="67749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 业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7888" y="1844824"/>
            <a:ext cx="8064896" cy="3528392"/>
          </a:xfrm>
        </p:spPr>
        <p:txBody>
          <a:bodyPr anchor="ctr"/>
          <a:lstStyle/>
          <a:p>
            <a:pPr marL="514350" lvl="0" indent="-51435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名词解释：像素、分辨率、光栅扫描、刷新频率、点距、帧缓存、颜色灰度值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考虑两个不同的光栅系统，分辨率依次为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1024x768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1280x1024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，如果每个像素存储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位，这两个系统各需要多大的帧缓存？如果每个像素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位呢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如果每秒能传输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位，每像素有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位，装入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1024x768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的帧缓存需要多长时间？如果每像素有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位，装入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1280x1024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的帧缓存需要多长时间？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3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843808" y="1412776"/>
            <a:ext cx="5299843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第二章 </a:t>
            </a:r>
            <a:endParaRPr lang="en-US" altLang="zh-CN" sz="4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eaLnBrk="1" hangingPunct="1">
              <a:defRPr/>
            </a:pP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计算机图形系统组成</a:t>
            </a:r>
            <a:endParaRPr lang="zh-CN" altLang="en-US" sz="44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zh-CN" altLang="en-US" sz="36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en-US" altLang="zh-CN" sz="28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5" name="TextBox 4"/>
          <p:cNvSpPr txBox="1">
            <a:spLocks noChangeArrowheads="1"/>
          </p:cNvSpPr>
          <p:nvPr/>
        </p:nvSpPr>
        <p:spPr bwMode="auto">
          <a:xfrm>
            <a:off x="1928813" y="4149725"/>
            <a:ext cx="52466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宋体" panose="02010600030101010101" pitchFamily="2" charset="-122"/>
              </a:rPr>
              <a:t>童立靖</a:t>
            </a:r>
            <a:endParaRPr lang="en-US" altLang="zh-CN" sz="3200" b="1" dirty="0">
              <a:latin typeface="宋体" panose="02010600030101010101" pitchFamily="2" charset="-122"/>
            </a:endParaRPr>
          </a:p>
          <a:p>
            <a:pPr algn="ctr"/>
            <a:r>
              <a:rPr lang="zh-CN" altLang="en-US" sz="3200" b="1" dirty="0">
                <a:latin typeface="宋体" panose="02010600030101010101" pitchFamily="2" charset="-122"/>
              </a:rPr>
              <a:t>北方工业大学计算机学院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tong_lijing@163.com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6" name="Picture 3" descr="未定标题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05" y="1484784"/>
            <a:ext cx="1656184" cy="151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73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509" y="4572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计算机图形显示器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Monitor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阴极射线管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CRT</a:t>
            </a:r>
          </a:p>
          <a:p>
            <a:pPr marL="0" indent="0" eaLnBrk="1" hangingPunct="1">
              <a:buNone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Cathode Ray Tube</a:t>
            </a:r>
          </a:p>
          <a:p>
            <a:pPr lvl="2" eaLnBrk="1" hangingPunct="1"/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液晶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显示器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LCD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Liquid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Crystal Display</a:t>
            </a:r>
          </a:p>
          <a:p>
            <a:pPr lvl="2" eaLnBrk="1" hangingPunct="1"/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等离子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体显示器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PDP</a:t>
            </a:r>
          </a:p>
          <a:p>
            <a:pPr marL="0" indent="0" eaLnBrk="1" hangingPunct="1">
              <a:buNone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Plasma Display Panel</a:t>
            </a:r>
          </a:p>
          <a:p>
            <a:pPr eaLnBrk="1" hangingPunct="1"/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6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1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2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3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4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5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6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7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8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9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0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1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2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3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4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5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6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7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8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9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0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1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2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3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4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5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6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7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8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9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0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1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2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3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4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5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6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7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8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9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0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1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2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3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4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5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6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7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8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9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0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1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6886</TotalTime>
  <Words>2827</Words>
  <Application>Microsoft Office PowerPoint</Application>
  <PresentationFormat>全屏显示(4:3)</PresentationFormat>
  <Paragraphs>409</Paragraphs>
  <Slides>83</Slides>
  <Notes>54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2" baseType="lpstr">
      <vt:lpstr>黑体</vt:lpstr>
      <vt:lpstr>楷体_GB2312</vt:lpstr>
      <vt:lpstr>宋体</vt:lpstr>
      <vt:lpstr>Arial</vt:lpstr>
      <vt:lpstr>Times New Roman</vt:lpstr>
      <vt:lpstr>Wingdings</vt:lpstr>
      <vt:lpstr>Modèle par défaut</vt:lpstr>
      <vt:lpstr>1_Modèle par défaut</vt:lpstr>
      <vt:lpstr>BMP 图象</vt:lpstr>
      <vt:lpstr>PowerPoint 演示文稿</vt:lpstr>
      <vt:lpstr>计算机图形系统组成</vt:lpstr>
      <vt:lpstr>计算机图形系统 Graphics System</vt:lpstr>
      <vt:lpstr>图形系统的基本功能  Graphic System’s Basic Functions </vt:lpstr>
      <vt:lpstr>计算机图形系统组成</vt:lpstr>
      <vt:lpstr>PowerPoint 演示文稿</vt:lpstr>
      <vt:lpstr>计算机图形系统组成</vt:lpstr>
      <vt:lpstr>图形显示与观察设备 Graphic Display &amp; Viewing Equipment </vt:lpstr>
      <vt:lpstr>计算机图形显示器 Monitor</vt:lpstr>
      <vt:lpstr>CRT Monitor</vt:lpstr>
      <vt:lpstr>CRT监视器的简易结构图</vt:lpstr>
      <vt:lpstr>荫罩式彩色CRT显色原理</vt:lpstr>
      <vt:lpstr>PowerPoint 演示文稿</vt:lpstr>
      <vt:lpstr>几个名词概念 Some Concepts</vt:lpstr>
      <vt:lpstr>刷新频率 Refresh Rate</vt:lpstr>
      <vt:lpstr>电子束扫描过程示意图 Electron  beam scan  Schematic diagram</vt:lpstr>
      <vt:lpstr>颜色的灰度值 Gray level</vt:lpstr>
      <vt:lpstr>CRT显示器的类型  CRT Monitor Types</vt:lpstr>
      <vt:lpstr>随机扫描显示器 Random-scan Display </vt:lpstr>
      <vt:lpstr>光栅扫描式显示器 Raster-scan Display </vt:lpstr>
      <vt:lpstr>随机扫描显示器与光栅扫描式显示器的比较 Comparison between Random-scan Display and Raster-scan Display</vt:lpstr>
      <vt:lpstr>光栅扫描显示器的组成与工作原理 Structure and Working Principle of the Raster-scan Display</vt:lpstr>
      <vt:lpstr>平板显示器 Flat Panel Display</vt:lpstr>
      <vt:lpstr>液晶显示器LCD Liquid Crystal Display </vt:lpstr>
      <vt:lpstr>液晶显示器原理示意图</vt:lpstr>
      <vt:lpstr>液晶显示器的主要基本技术指标 LCD Display Basic Technical Indicators</vt:lpstr>
      <vt:lpstr>三星S24C370HL </vt:lpstr>
      <vt:lpstr>等离子体显示器PDP</vt:lpstr>
      <vt:lpstr>LCD与PDP的比较</vt:lpstr>
      <vt:lpstr>3D显示器</vt:lpstr>
      <vt:lpstr>PowerPoint 演示文稿</vt:lpstr>
      <vt:lpstr>显示适配器 Display Adapter</vt:lpstr>
      <vt:lpstr>显卡的工作过程 Work Process of Display Adapter </vt:lpstr>
      <vt:lpstr>显示主芯片GPU Graphical Processing Unit</vt:lpstr>
      <vt:lpstr>七彩虹iGame650  烈焰战神U D5 1024M</vt:lpstr>
      <vt:lpstr>投影机</vt:lpstr>
      <vt:lpstr>立体眼镜 Stereo Glasses </vt:lpstr>
      <vt:lpstr>双通道立体环幕系统 </vt:lpstr>
      <vt:lpstr>多通道立体环幕系统  Multi-channel Stereo Circular System</vt:lpstr>
      <vt:lpstr>PowerPoint 演示文稿</vt:lpstr>
      <vt:lpstr>立体影院 Stereo Cinema</vt:lpstr>
      <vt:lpstr>计算机图形系统组成</vt:lpstr>
      <vt:lpstr>图形输入设备 Input Device</vt:lpstr>
      <vt:lpstr>数字化仪 Digitizer</vt:lpstr>
      <vt:lpstr>数字化仪 Digitizer</vt:lpstr>
      <vt:lpstr>操纵杆、跟踪球和空间球 Joystick, Track Ball, and Space Ball</vt:lpstr>
      <vt:lpstr>操纵杆、跟踪球和空间球  Joystick, Track Ball, and Space Ball</vt:lpstr>
      <vt:lpstr>数据手套 Digital Gloves</vt:lpstr>
      <vt:lpstr>数据手套 Digital Gloves</vt:lpstr>
      <vt:lpstr>光笔 Light Pen</vt:lpstr>
      <vt:lpstr>触摸屏 Touch  Screen</vt:lpstr>
      <vt:lpstr>图像扫描仪 Scanner</vt:lpstr>
      <vt:lpstr>立体相机  Stereo Camera</vt:lpstr>
      <vt:lpstr>SRI立体视觉系统 SRI Stereo Vision System (SRI SVS)</vt:lpstr>
      <vt:lpstr>SRI立体视觉系统 SRI Stereo Vision System (SRI SVS)</vt:lpstr>
      <vt:lpstr>SRI立体视觉系统的点云数据 Point Cloud Data under SRI Stereo Vision System(SRI SVS) </vt:lpstr>
      <vt:lpstr>基于Many-Knot样条插值的3维重建修正 3D Reconstruction Mending  Based on Many-Knot Spline Interpolation </vt:lpstr>
      <vt:lpstr>KINECT</vt:lpstr>
      <vt:lpstr>KINECT Application---KINECT应用</vt:lpstr>
      <vt:lpstr>KINECT Application---KINECT应用</vt:lpstr>
      <vt:lpstr>KINECT Application---KINECT应用</vt:lpstr>
      <vt:lpstr>3维激光扫描仪 3D Laser Scaner</vt:lpstr>
      <vt:lpstr>3维扫描 3D Scaner</vt:lpstr>
      <vt:lpstr>计算机图形系统组成</vt:lpstr>
      <vt:lpstr>输出设备 Output Device</vt:lpstr>
      <vt:lpstr>绘图仪 Plotter</vt:lpstr>
      <vt:lpstr>打印机 Printer</vt:lpstr>
      <vt:lpstr>3D 打印机 3D Printer</vt:lpstr>
      <vt:lpstr>PowerPoint 演示文稿</vt:lpstr>
      <vt:lpstr>计算机图形系统组成</vt:lpstr>
      <vt:lpstr>图形软件 Graphics Software</vt:lpstr>
      <vt:lpstr>图形软件 Graphics Software</vt:lpstr>
      <vt:lpstr>图形软件结构 Graphic Software’s Hiberarchy </vt:lpstr>
      <vt:lpstr>图形算法 Graphics Algorithm</vt:lpstr>
      <vt:lpstr>坐标系描述 Coordinate  Representations </vt:lpstr>
      <vt:lpstr>图形软件 Graphics Software</vt:lpstr>
      <vt:lpstr>图形软件标准 Graphics Software Standard </vt:lpstr>
      <vt:lpstr>图形软件 Graphics Software</vt:lpstr>
      <vt:lpstr>通用应用程序包 Universal Application Package </vt:lpstr>
      <vt:lpstr>计算机图形系统组成</vt:lpstr>
      <vt:lpstr>总结 Summary</vt:lpstr>
      <vt:lpstr>作 业</vt:lpstr>
      <vt:lpstr>PowerPoint 演示文稿</vt:lpstr>
    </vt:vector>
  </TitlesOfParts>
  <Company>bnu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计算机图形学</dc:title>
  <dc:creator>jhuang</dc:creator>
  <cp:lastModifiedBy>Administrator</cp:lastModifiedBy>
  <cp:revision>269</cp:revision>
  <dcterms:created xsi:type="dcterms:W3CDTF">2006-01-11T09:02:47Z</dcterms:created>
  <dcterms:modified xsi:type="dcterms:W3CDTF">2019-09-11T03:59:26Z</dcterms:modified>
</cp:coreProperties>
</file>